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7"/>
  </p:notesMasterIdLst>
  <p:sldIdLst>
    <p:sldId id="548" r:id="rId2"/>
    <p:sldId id="706" r:id="rId3"/>
    <p:sldId id="709" r:id="rId4"/>
    <p:sldId id="708" r:id="rId5"/>
    <p:sldId id="707" r:id="rId6"/>
    <p:sldId id="556" r:id="rId7"/>
    <p:sldId id="260" r:id="rId8"/>
    <p:sldId id="615" r:id="rId9"/>
    <p:sldId id="656" r:id="rId10"/>
    <p:sldId id="655" r:id="rId11"/>
    <p:sldId id="657" r:id="rId12"/>
    <p:sldId id="658" r:id="rId13"/>
    <p:sldId id="659" r:id="rId14"/>
    <p:sldId id="701" r:id="rId15"/>
    <p:sldId id="704" r:id="rId16"/>
    <p:sldId id="705" r:id="rId17"/>
    <p:sldId id="702" r:id="rId18"/>
    <p:sldId id="710" r:id="rId19"/>
    <p:sldId id="711" r:id="rId20"/>
    <p:sldId id="712" r:id="rId21"/>
    <p:sldId id="713" r:id="rId22"/>
    <p:sldId id="561" r:id="rId23"/>
    <p:sldId id="613" r:id="rId24"/>
    <p:sldId id="576" r:id="rId25"/>
    <p:sldId id="614" r:id="rId26"/>
  </p:sldIdLst>
  <p:sldSz cx="12192000" cy="685800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4A5"/>
    <a:srgbClr val="123286"/>
    <a:srgbClr val="A50021"/>
    <a:srgbClr val="ACCFFA"/>
    <a:srgbClr val="4E99F4"/>
    <a:srgbClr val="4FCCF3"/>
    <a:srgbClr val="624EF6"/>
    <a:srgbClr val="D7F5FF"/>
    <a:srgbClr val="CFEFFF"/>
    <a:srgbClr val="518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26" autoAdjust="0"/>
    <p:restoredTop sz="89678" autoAdjust="0"/>
  </p:normalViewPr>
  <p:slideViewPr>
    <p:cSldViewPr snapToGrid="0">
      <p:cViewPr varScale="1">
        <p:scale>
          <a:sx n="80" d="100"/>
          <a:sy n="80" d="100"/>
        </p:scale>
        <p:origin x="629" y="62"/>
      </p:cViewPr>
      <p:guideLst>
        <p:guide orient="horz" pos="2186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3" cy="72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embedded%20system\6.code\myproject\compa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3914260717410324E-2"/>
          <c:y val="0.18527777777777779"/>
          <c:w val="0.9155301837270341"/>
          <c:h val="0.56227617381160688"/>
        </c:manualLayout>
      </c:layout>
      <c:lineChart>
        <c:grouping val="standar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准确率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Sheet1!$F$3:$F$6</c:f>
              <c:strCache>
                <c:ptCount val="4"/>
                <c:pt idx="0">
                  <c:v>FP32</c:v>
                </c:pt>
                <c:pt idx="1">
                  <c:v>TF32(默认)</c:v>
                </c:pt>
                <c:pt idx="2">
                  <c:v>FP16</c:v>
                </c:pt>
                <c:pt idx="3">
                  <c:v>BF16</c:v>
                </c:pt>
              </c:strCache>
            </c:strRef>
          </c:cat>
          <c:val>
            <c:numRef>
              <c:f>Sheet1!$G$3:$G$6</c:f>
              <c:numCache>
                <c:formatCode>General</c:formatCode>
                <c:ptCount val="4"/>
                <c:pt idx="0">
                  <c:v>0.73</c:v>
                </c:pt>
                <c:pt idx="1">
                  <c:v>0.72</c:v>
                </c:pt>
                <c:pt idx="2">
                  <c:v>0.72</c:v>
                </c:pt>
                <c:pt idx="3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A6-4AA0-896F-6A1EEC62BF32}"/>
            </c:ext>
          </c:extLst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推理时间(10000次)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Sheet1!$F$3:$F$6</c:f>
              <c:strCache>
                <c:ptCount val="4"/>
                <c:pt idx="0">
                  <c:v>FP32</c:v>
                </c:pt>
                <c:pt idx="1">
                  <c:v>TF32(默认)</c:v>
                </c:pt>
                <c:pt idx="2">
                  <c:v>FP16</c:v>
                </c:pt>
                <c:pt idx="3">
                  <c:v>BF16</c:v>
                </c:pt>
              </c:strCache>
            </c:strRef>
          </c:cat>
          <c:val>
            <c:numRef>
              <c:f>Sheet1!$H$3:$H$6</c:f>
              <c:numCache>
                <c:formatCode>General</c:formatCode>
                <c:ptCount val="4"/>
                <c:pt idx="0">
                  <c:v>4.95</c:v>
                </c:pt>
                <c:pt idx="1">
                  <c:v>4.38</c:v>
                </c:pt>
                <c:pt idx="2">
                  <c:v>4.12</c:v>
                </c:pt>
                <c:pt idx="3">
                  <c:v>3.96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A6-4AA0-896F-6A1EEC62B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4682031"/>
        <c:axId val="1484685871"/>
      </c:lineChart>
      <c:catAx>
        <c:axId val="148468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4685871"/>
        <c:crosses val="autoZero"/>
        <c:auto val="1"/>
        <c:lblAlgn val="ctr"/>
        <c:lblOffset val="100"/>
        <c:noMultiLvlLbl val="0"/>
      </c:catAx>
      <c:valAx>
        <c:axId val="1484685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4682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7CB78-FE5F-4584-ABD7-AAB22F83B138}" type="doc">
      <dgm:prSet loTypeId="urn:microsoft.com/office/officeart/2008/layout/PictureStrips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C083C87-1F13-497A-B737-9A7AADDEBEB8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latin typeface="+mj-ea"/>
              <a:ea typeface="+mj-ea"/>
            </a:rPr>
            <a:t>实际采集的无线电信号数据集</a:t>
          </a:r>
          <a:endParaRPr lang="zh-CN" altLang="en-US" dirty="0"/>
        </a:p>
      </dgm:t>
    </dgm:pt>
    <dgm:pt modelId="{4D2D3BC3-5999-4A48-886A-86602F0D1406}" type="parTrans" cxnId="{8CCB2B75-45C6-4732-9539-E083212BD769}">
      <dgm:prSet/>
      <dgm:spPr/>
      <dgm:t>
        <a:bodyPr/>
        <a:lstStyle/>
        <a:p>
          <a:endParaRPr lang="zh-CN" altLang="en-US"/>
        </a:p>
      </dgm:t>
    </dgm:pt>
    <dgm:pt modelId="{E2FF438F-ED4B-439A-AA9B-061F43486CB4}" type="sibTrans" cxnId="{8CCB2B75-45C6-4732-9539-E083212BD769}">
      <dgm:prSet/>
      <dgm:spPr/>
      <dgm:t>
        <a:bodyPr/>
        <a:lstStyle/>
        <a:p>
          <a:endParaRPr lang="zh-CN" altLang="en-US"/>
        </a:p>
      </dgm:t>
    </dgm:pt>
    <dgm:pt modelId="{70B008CC-86E0-4846-96DB-A0B1B48E1CEF}">
      <dgm:prSet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在自制数据集上训练的模型权重</a:t>
          </a:r>
          <a:endParaRPr lang="en-US" altLang="zh-CN" dirty="0">
            <a:latin typeface="+mj-ea"/>
            <a:ea typeface="+mj-ea"/>
          </a:endParaRPr>
        </a:p>
      </dgm:t>
    </dgm:pt>
    <dgm:pt modelId="{67E53D9B-174D-4F2E-B323-E9A0EAED8802}" type="parTrans" cxnId="{2189E63E-4469-4769-9B8E-4ADD87993F4A}">
      <dgm:prSet/>
      <dgm:spPr/>
      <dgm:t>
        <a:bodyPr/>
        <a:lstStyle/>
        <a:p>
          <a:endParaRPr lang="zh-CN" altLang="en-US"/>
        </a:p>
      </dgm:t>
    </dgm:pt>
    <dgm:pt modelId="{4309E407-033C-47D0-BAAB-DA74C03D024D}" type="sibTrans" cxnId="{2189E63E-4469-4769-9B8E-4ADD87993F4A}">
      <dgm:prSet/>
      <dgm:spPr/>
      <dgm:t>
        <a:bodyPr/>
        <a:lstStyle/>
        <a:p>
          <a:endParaRPr lang="zh-CN" altLang="en-US"/>
        </a:p>
      </dgm:t>
    </dgm:pt>
    <dgm:pt modelId="{89863C4B-77BA-4E2B-A30B-A9BC8C0BC7EB}">
      <dgm:prSet/>
      <dgm:spPr/>
      <dgm:t>
        <a:bodyPr/>
        <a:lstStyle/>
        <a:p>
          <a:r>
            <a:rPr lang="zh-CN" altLang="en-US">
              <a:latin typeface="+mj-ea"/>
              <a:ea typeface="+mj-ea"/>
            </a:rPr>
            <a:t>在不同架构下优化后的加速模型</a:t>
          </a:r>
          <a:endParaRPr lang="en-US" altLang="zh-CN" dirty="0">
            <a:latin typeface="+mj-ea"/>
            <a:ea typeface="+mj-ea"/>
          </a:endParaRPr>
        </a:p>
      </dgm:t>
    </dgm:pt>
    <dgm:pt modelId="{936F7220-89D0-41AB-A8DD-FC0ACCB268B1}" type="parTrans" cxnId="{3C3473F9-F2CF-47EA-BA98-0B32BCA82213}">
      <dgm:prSet/>
      <dgm:spPr/>
      <dgm:t>
        <a:bodyPr/>
        <a:lstStyle/>
        <a:p>
          <a:endParaRPr lang="zh-CN" altLang="en-US"/>
        </a:p>
      </dgm:t>
    </dgm:pt>
    <dgm:pt modelId="{8875F38A-A687-4E10-8665-F8159CBE70FF}" type="sibTrans" cxnId="{3C3473F9-F2CF-47EA-BA98-0B32BCA82213}">
      <dgm:prSet/>
      <dgm:spPr/>
      <dgm:t>
        <a:bodyPr/>
        <a:lstStyle/>
        <a:p>
          <a:endParaRPr lang="zh-CN" altLang="en-US"/>
        </a:p>
      </dgm:t>
    </dgm:pt>
    <dgm:pt modelId="{68495DB4-AA95-4A74-A537-3C9EF1BFF795}">
      <dgm:prSet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一套无线电信号接收识别软硬件系统</a:t>
          </a:r>
        </a:p>
      </dgm:t>
    </dgm:pt>
    <dgm:pt modelId="{849C28BE-0A65-4E8D-B742-3631F19BE4BD}" type="parTrans" cxnId="{244125B4-28A1-49FE-B4BE-4F9F1806F376}">
      <dgm:prSet/>
      <dgm:spPr/>
      <dgm:t>
        <a:bodyPr/>
        <a:lstStyle/>
        <a:p>
          <a:endParaRPr lang="zh-CN" altLang="en-US"/>
        </a:p>
      </dgm:t>
    </dgm:pt>
    <dgm:pt modelId="{8A17293A-5623-4AE7-817D-BCEAFFCAAC34}" type="sibTrans" cxnId="{244125B4-28A1-49FE-B4BE-4F9F1806F376}">
      <dgm:prSet/>
      <dgm:spPr/>
      <dgm:t>
        <a:bodyPr/>
        <a:lstStyle/>
        <a:p>
          <a:endParaRPr lang="zh-CN" altLang="en-US"/>
        </a:p>
      </dgm:t>
    </dgm:pt>
    <dgm:pt modelId="{7287B695-6A68-4161-942A-A6E2E41D07FC}" type="pres">
      <dgm:prSet presAssocID="{04F7CB78-FE5F-4584-ABD7-AAB22F83B138}" presName="Name0" presStyleCnt="0">
        <dgm:presLayoutVars>
          <dgm:dir/>
          <dgm:resizeHandles val="exact"/>
        </dgm:presLayoutVars>
      </dgm:prSet>
      <dgm:spPr/>
    </dgm:pt>
    <dgm:pt modelId="{15366029-D34F-4384-AF3E-B0BDC315697B}" type="pres">
      <dgm:prSet presAssocID="{6C083C87-1F13-497A-B737-9A7AADDEBEB8}" presName="composite" presStyleCnt="0"/>
      <dgm:spPr/>
    </dgm:pt>
    <dgm:pt modelId="{ECDEEE66-08C2-4EBC-8F72-41EA2A46541B}" type="pres">
      <dgm:prSet presAssocID="{6C083C87-1F13-497A-B737-9A7AADDEBEB8}" presName="rect1" presStyleLbl="trAlignAcc1" presStyleIdx="0" presStyleCnt="4">
        <dgm:presLayoutVars>
          <dgm:bulletEnabled val="1"/>
        </dgm:presLayoutVars>
      </dgm:prSet>
      <dgm:spPr/>
    </dgm:pt>
    <dgm:pt modelId="{8FA6C705-6BD5-4DBF-A51C-72C3EBF926CE}" type="pres">
      <dgm:prSet presAssocID="{6C083C87-1F13-497A-B737-9A7AADDEBEB8}" presName="rect2" presStyleLbl="fgImgPlace1" presStyleIdx="0" presStyleCnt="4"/>
      <dgm:spPr/>
    </dgm:pt>
    <dgm:pt modelId="{5D6A7776-F549-455A-85FE-3BD5F0632A11}" type="pres">
      <dgm:prSet presAssocID="{E2FF438F-ED4B-439A-AA9B-061F43486CB4}" presName="sibTrans" presStyleCnt="0"/>
      <dgm:spPr/>
    </dgm:pt>
    <dgm:pt modelId="{49956B16-E69E-4233-A995-BE1091C2A165}" type="pres">
      <dgm:prSet presAssocID="{70B008CC-86E0-4846-96DB-A0B1B48E1CEF}" presName="composite" presStyleCnt="0"/>
      <dgm:spPr/>
    </dgm:pt>
    <dgm:pt modelId="{68586E93-9835-436B-86CB-9200F84955A9}" type="pres">
      <dgm:prSet presAssocID="{70B008CC-86E0-4846-96DB-A0B1B48E1CEF}" presName="rect1" presStyleLbl="trAlignAcc1" presStyleIdx="1" presStyleCnt="4">
        <dgm:presLayoutVars>
          <dgm:bulletEnabled val="1"/>
        </dgm:presLayoutVars>
      </dgm:prSet>
      <dgm:spPr/>
    </dgm:pt>
    <dgm:pt modelId="{8EC7732B-7E76-4778-B3AC-C50B3419EE4E}" type="pres">
      <dgm:prSet presAssocID="{70B008CC-86E0-4846-96DB-A0B1B48E1CEF}" presName="rect2" presStyleLbl="fgImgPlace1" presStyleIdx="1" presStyleCnt="4"/>
      <dgm:spPr/>
    </dgm:pt>
    <dgm:pt modelId="{74247C6A-E505-4487-9A02-FB6FED273D54}" type="pres">
      <dgm:prSet presAssocID="{4309E407-033C-47D0-BAAB-DA74C03D024D}" presName="sibTrans" presStyleCnt="0"/>
      <dgm:spPr/>
    </dgm:pt>
    <dgm:pt modelId="{0100898E-2992-46AB-A378-4EA9E49B4DFD}" type="pres">
      <dgm:prSet presAssocID="{89863C4B-77BA-4E2B-A30B-A9BC8C0BC7EB}" presName="composite" presStyleCnt="0"/>
      <dgm:spPr/>
    </dgm:pt>
    <dgm:pt modelId="{DC5D5DFF-1F32-4568-9420-CA22E754F1BA}" type="pres">
      <dgm:prSet presAssocID="{89863C4B-77BA-4E2B-A30B-A9BC8C0BC7EB}" presName="rect1" presStyleLbl="trAlignAcc1" presStyleIdx="2" presStyleCnt="4">
        <dgm:presLayoutVars>
          <dgm:bulletEnabled val="1"/>
        </dgm:presLayoutVars>
      </dgm:prSet>
      <dgm:spPr/>
    </dgm:pt>
    <dgm:pt modelId="{36A0925A-0C18-42E6-A32C-4A3FE0A37290}" type="pres">
      <dgm:prSet presAssocID="{89863C4B-77BA-4E2B-A30B-A9BC8C0BC7EB}" presName="rect2" presStyleLbl="fgImgPlace1" presStyleIdx="2" presStyleCnt="4"/>
      <dgm:spPr/>
    </dgm:pt>
    <dgm:pt modelId="{05272223-01EA-48C6-9421-A0FD5155DB25}" type="pres">
      <dgm:prSet presAssocID="{8875F38A-A687-4E10-8665-F8159CBE70FF}" presName="sibTrans" presStyleCnt="0"/>
      <dgm:spPr/>
    </dgm:pt>
    <dgm:pt modelId="{9E460D9E-2101-4E98-963A-B99F34192F78}" type="pres">
      <dgm:prSet presAssocID="{68495DB4-AA95-4A74-A537-3C9EF1BFF795}" presName="composite" presStyleCnt="0"/>
      <dgm:spPr/>
    </dgm:pt>
    <dgm:pt modelId="{286AB5B2-D5EF-4CAA-82C1-B9D02520589B}" type="pres">
      <dgm:prSet presAssocID="{68495DB4-AA95-4A74-A537-3C9EF1BFF795}" presName="rect1" presStyleLbl="trAlignAcc1" presStyleIdx="3" presStyleCnt="4">
        <dgm:presLayoutVars>
          <dgm:bulletEnabled val="1"/>
        </dgm:presLayoutVars>
      </dgm:prSet>
      <dgm:spPr/>
    </dgm:pt>
    <dgm:pt modelId="{69F21297-C9FE-405D-8FE6-BF2EE6ADD7AC}" type="pres">
      <dgm:prSet presAssocID="{68495DB4-AA95-4A74-A537-3C9EF1BFF795}" presName="rect2" presStyleLbl="fgImgPlace1" presStyleIdx="3" presStyleCnt="4"/>
      <dgm:spPr/>
    </dgm:pt>
  </dgm:ptLst>
  <dgm:cxnLst>
    <dgm:cxn modelId="{D4D2F00E-4293-4F94-A0FF-67DE31E21721}" type="presOf" srcId="{68495DB4-AA95-4A74-A537-3C9EF1BFF795}" destId="{286AB5B2-D5EF-4CAA-82C1-B9D02520589B}" srcOrd="0" destOrd="0" presId="urn:microsoft.com/office/officeart/2008/layout/PictureStrips"/>
    <dgm:cxn modelId="{2189E63E-4469-4769-9B8E-4ADD87993F4A}" srcId="{04F7CB78-FE5F-4584-ABD7-AAB22F83B138}" destId="{70B008CC-86E0-4846-96DB-A0B1B48E1CEF}" srcOrd="1" destOrd="0" parTransId="{67E53D9B-174D-4F2E-B323-E9A0EAED8802}" sibTransId="{4309E407-033C-47D0-BAAB-DA74C03D024D}"/>
    <dgm:cxn modelId="{00079868-480F-45A8-BFF5-ACDCE6407649}" type="presOf" srcId="{70B008CC-86E0-4846-96DB-A0B1B48E1CEF}" destId="{68586E93-9835-436B-86CB-9200F84955A9}" srcOrd="0" destOrd="0" presId="urn:microsoft.com/office/officeart/2008/layout/PictureStrips"/>
    <dgm:cxn modelId="{8CCB2B75-45C6-4732-9539-E083212BD769}" srcId="{04F7CB78-FE5F-4584-ABD7-AAB22F83B138}" destId="{6C083C87-1F13-497A-B737-9A7AADDEBEB8}" srcOrd="0" destOrd="0" parTransId="{4D2D3BC3-5999-4A48-886A-86602F0D1406}" sibTransId="{E2FF438F-ED4B-439A-AA9B-061F43486CB4}"/>
    <dgm:cxn modelId="{AB01B756-2C10-4BA2-A6E2-6C024336557C}" type="presOf" srcId="{6C083C87-1F13-497A-B737-9A7AADDEBEB8}" destId="{ECDEEE66-08C2-4EBC-8F72-41EA2A46541B}" srcOrd="0" destOrd="0" presId="urn:microsoft.com/office/officeart/2008/layout/PictureStrips"/>
    <dgm:cxn modelId="{88AA2498-B1E6-448E-B294-54F07341D0F4}" type="presOf" srcId="{04F7CB78-FE5F-4584-ABD7-AAB22F83B138}" destId="{7287B695-6A68-4161-942A-A6E2E41D07FC}" srcOrd="0" destOrd="0" presId="urn:microsoft.com/office/officeart/2008/layout/PictureStrips"/>
    <dgm:cxn modelId="{B8875AB0-BBFF-4C3A-AB49-3FC2BEBEDB96}" type="presOf" srcId="{89863C4B-77BA-4E2B-A30B-A9BC8C0BC7EB}" destId="{DC5D5DFF-1F32-4568-9420-CA22E754F1BA}" srcOrd="0" destOrd="0" presId="urn:microsoft.com/office/officeart/2008/layout/PictureStrips"/>
    <dgm:cxn modelId="{244125B4-28A1-49FE-B4BE-4F9F1806F376}" srcId="{04F7CB78-FE5F-4584-ABD7-AAB22F83B138}" destId="{68495DB4-AA95-4A74-A537-3C9EF1BFF795}" srcOrd="3" destOrd="0" parTransId="{849C28BE-0A65-4E8D-B742-3631F19BE4BD}" sibTransId="{8A17293A-5623-4AE7-817D-BCEAFFCAAC34}"/>
    <dgm:cxn modelId="{3C3473F9-F2CF-47EA-BA98-0B32BCA82213}" srcId="{04F7CB78-FE5F-4584-ABD7-AAB22F83B138}" destId="{89863C4B-77BA-4E2B-A30B-A9BC8C0BC7EB}" srcOrd="2" destOrd="0" parTransId="{936F7220-89D0-41AB-A8DD-FC0ACCB268B1}" sibTransId="{8875F38A-A687-4E10-8665-F8159CBE70FF}"/>
    <dgm:cxn modelId="{4D1EB9A0-15FA-44B6-B76E-F1851C33003C}" type="presParOf" srcId="{7287B695-6A68-4161-942A-A6E2E41D07FC}" destId="{15366029-D34F-4384-AF3E-B0BDC315697B}" srcOrd="0" destOrd="0" presId="urn:microsoft.com/office/officeart/2008/layout/PictureStrips"/>
    <dgm:cxn modelId="{59F91BC9-9118-4E40-8636-871C85FB3828}" type="presParOf" srcId="{15366029-D34F-4384-AF3E-B0BDC315697B}" destId="{ECDEEE66-08C2-4EBC-8F72-41EA2A46541B}" srcOrd="0" destOrd="0" presId="urn:microsoft.com/office/officeart/2008/layout/PictureStrips"/>
    <dgm:cxn modelId="{2A8F897E-B9D5-4376-9BC2-826D021D8129}" type="presParOf" srcId="{15366029-D34F-4384-AF3E-B0BDC315697B}" destId="{8FA6C705-6BD5-4DBF-A51C-72C3EBF926CE}" srcOrd="1" destOrd="0" presId="urn:microsoft.com/office/officeart/2008/layout/PictureStrips"/>
    <dgm:cxn modelId="{033FE32B-87EF-4E95-9A46-93E7E898275A}" type="presParOf" srcId="{7287B695-6A68-4161-942A-A6E2E41D07FC}" destId="{5D6A7776-F549-455A-85FE-3BD5F0632A11}" srcOrd="1" destOrd="0" presId="urn:microsoft.com/office/officeart/2008/layout/PictureStrips"/>
    <dgm:cxn modelId="{0F413574-C893-4B05-8086-2B0C754653A2}" type="presParOf" srcId="{7287B695-6A68-4161-942A-A6E2E41D07FC}" destId="{49956B16-E69E-4233-A995-BE1091C2A165}" srcOrd="2" destOrd="0" presId="urn:microsoft.com/office/officeart/2008/layout/PictureStrips"/>
    <dgm:cxn modelId="{969C85F1-E1E1-4DA9-9B3A-DD9AA690C357}" type="presParOf" srcId="{49956B16-E69E-4233-A995-BE1091C2A165}" destId="{68586E93-9835-436B-86CB-9200F84955A9}" srcOrd="0" destOrd="0" presId="urn:microsoft.com/office/officeart/2008/layout/PictureStrips"/>
    <dgm:cxn modelId="{83624310-E0D3-4479-8732-E0BBB8798951}" type="presParOf" srcId="{49956B16-E69E-4233-A995-BE1091C2A165}" destId="{8EC7732B-7E76-4778-B3AC-C50B3419EE4E}" srcOrd="1" destOrd="0" presId="urn:microsoft.com/office/officeart/2008/layout/PictureStrips"/>
    <dgm:cxn modelId="{EBD5B1E3-D1A6-484A-B598-2D3D2BA29A36}" type="presParOf" srcId="{7287B695-6A68-4161-942A-A6E2E41D07FC}" destId="{74247C6A-E505-4487-9A02-FB6FED273D54}" srcOrd="3" destOrd="0" presId="urn:microsoft.com/office/officeart/2008/layout/PictureStrips"/>
    <dgm:cxn modelId="{6154B62F-9084-4FD0-A6D4-81D25A14BE18}" type="presParOf" srcId="{7287B695-6A68-4161-942A-A6E2E41D07FC}" destId="{0100898E-2992-46AB-A378-4EA9E49B4DFD}" srcOrd="4" destOrd="0" presId="urn:microsoft.com/office/officeart/2008/layout/PictureStrips"/>
    <dgm:cxn modelId="{B97F6B70-BC0E-41B4-BCD9-7B6197F66BE6}" type="presParOf" srcId="{0100898E-2992-46AB-A378-4EA9E49B4DFD}" destId="{DC5D5DFF-1F32-4568-9420-CA22E754F1BA}" srcOrd="0" destOrd="0" presId="urn:microsoft.com/office/officeart/2008/layout/PictureStrips"/>
    <dgm:cxn modelId="{7AB5E711-5E4E-4335-9B7A-A140909601F6}" type="presParOf" srcId="{0100898E-2992-46AB-A378-4EA9E49B4DFD}" destId="{36A0925A-0C18-42E6-A32C-4A3FE0A37290}" srcOrd="1" destOrd="0" presId="urn:microsoft.com/office/officeart/2008/layout/PictureStrips"/>
    <dgm:cxn modelId="{104F8BFA-F3D4-43E7-92A7-B7E97F536B03}" type="presParOf" srcId="{7287B695-6A68-4161-942A-A6E2E41D07FC}" destId="{05272223-01EA-48C6-9421-A0FD5155DB25}" srcOrd="5" destOrd="0" presId="urn:microsoft.com/office/officeart/2008/layout/PictureStrips"/>
    <dgm:cxn modelId="{E53CC421-D464-4376-8AA7-06DD8A166A8A}" type="presParOf" srcId="{7287B695-6A68-4161-942A-A6E2E41D07FC}" destId="{9E460D9E-2101-4E98-963A-B99F34192F78}" srcOrd="6" destOrd="0" presId="urn:microsoft.com/office/officeart/2008/layout/PictureStrips"/>
    <dgm:cxn modelId="{ED6C9034-E985-4615-A4D6-840B2E48B60E}" type="presParOf" srcId="{9E460D9E-2101-4E98-963A-B99F34192F78}" destId="{286AB5B2-D5EF-4CAA-82C1-B9D02520589B}" srcOrd="0" destOrd="0" presId="urn:microsoft.com/office/officeart/2008/layout/PictureStrips"/>
    <dgm:cxn modelId="{5F5EEC8D-FA1A-4A90-A047-CBC17640848F}" type="presParOf" srcId="{9E460D9E-2101-4E98-963A-B99F34192F78}" destId="{69F21297-C9FE-405D-8FE6-BF2EE6ADD7A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9E139B-B7C1-4EA9-9541-2864DE9BF04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5CE508-68FC-40A1-A6B3-DCAD74650832}">
      <dgm:prSet phldrT="[文本]"/>
      <dgm:sp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zh-CN" altLang="en-US" dirty="0"/>
            <a:t>自制数据集</a:t>
          </a:r>
        </a:p>
      </dgm:t>
    </dgm:pt>
    <dgm:pt modelId="{42182C23-183F-4F0E-8C4D-E1E90D01780B}" type="parTrans" cxnId="{22FEED70-C718-4E9B-8DC6-5925FF97929D}">
      <dgm:prSet/>
      <dgm:spPr/>
      <dgm:t>
        <a:bodyPr/>
        <a:lstStyle/>
        <a:p>
          <a:endParaRPr lang="zh-CN" altLang="en-US"/>
        </a:p>
      </dgm:t>
    </dgm:pt>
    <dgm:pt modelId="{DA19D0DF-B6F1-4A06-A7FC-076F1740DCD2}" type="sibTrans" cxnId="{22FEED70-C718-4E9B-8DC6-5925FF97929D}">
      <dgm:prSet/>
      <dgm:spPr/>
      <dgm:t>
        <a:bodyPr/>
        <a:lstStyle/>
        <a:p>
          <a:endParaRPr lang="zh-CN" altLang="en-US"/>
        </a:p>
      </dgm:t>
    </dgm:pt>
    <dgm:pt modelId="{82C9500F-90DD-4F1C-8689-03E65FDB272B}">
      <dgm:prSet phldrT="[文本]"/>
      <dgm:sp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zh-CN" altLang="en-US" dirty="0"/>
            <a:t>模型训练调参</a:t>
          </a:r>
        </a:p>
      </dgm:t>
    </dgm:pt>
    <dgm:pt modelId="{C9F3B102-6595-4FC6-80AD-0EFF731E2E31}" type="parTrans" cxnId="{71D9BD24-60A6-4F4C-BBE9-917CEABBCB55}">
      <dgm:prSet/>
      <dgm:spPr/>
      <dgm:t>
        <a:bodyPr/>
        <a:lstStyle/>
        <a:p>
          <a:endParaRPr lang="zh-CN" altLang="en-US"/>
        </a:p>
      </dgm:t>
    </dgm:pt>
    <dgm:pt modelId="{41D04091-4912-42E2-8336-9354F9D26D96}" type="sibTrans" cxnId="{71D9BD24-60A6-4F4C-BBE9-917CEABBCB55}">
      <dgm:prSet/>
      <dgm:spPr/>
      <dgm:t>
        <a:bodyPr/>
        <a:lstStyle/>
        <a:p>
          <a:endParaRPr lang="zh-CN" altLang="en-US"/>
        </a:p>
      </dgm:t>
    </dgm:pt>
    <dgm:pt modelId="{9554E02C-7384-4EF9-9166-260D3DA6C069}">
      <dgm:prSet phldrT="[文本]"/>
      <dgm:sp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zh-CN" altLang="en-US" dirty="0"/>
            <a:t>软件系统设计</a:t>
          </a:r>
        </a:p>
      </dgm:t>
    </dgm:pt>
    <dgm:pt modelId="{4A30FFC0-BC12-48F3-B289-C07EF0C8471D}" type="parTrans" cxnId="{7F8E361E-6228-4AAE-BD29-83EA01DFA696}">
      <dgm:prSet/>
      <dgm:spPr/>
      <dgm:t>
        <a:bodyPr/>
        <a:lstStyle/>
        <a:p>
          <a:endParaRPr lang="zh-CN" altLang="en-US"/>
        </a:p>
      </dgm:t>
    </dgm:pt>
    <dgm:pt modelId="{BEB6B5BD-B350-4057-9984-70B0E27C71F8}" type="sibTrans" cxnId="{7F8E361E-6228-4AAE-BD29-83EA01DFA696}">
      <dgm:prSet/>
      <dgm:spPr/>
      <dgm:t>
        <a:bodyPr/>
        <a:lstStyle/>
        <a:p>
          <a:endParaRPr lang="zh-CN" altLang="en-US"/>
        </a:p>
      </dgm:t>
    </dgm:pt>
    <dgm:pt modelId="{52F63897-1F45-4E6A-9C1A-7CD64B18463F}">
      <dgm:prSet phldrT="[文本]"/>
      <dgm:sp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zh-CN" altLang="en-US" dirty="0"/>
            <a:t>模型加速优化部署</a:t>
          </a:r>
        </a:p>
      </dgm:t>
    </dgm:pt>
    <dgm:pt modelId="{2E0931F8-2FB7-4DE4-889F-9A117E732622}" type="parTrans" cxnId="{F88D9253-0A4C-4BFC-B331-5C5A6F40EED7}">
      <dgm:prSet/>
      <dgm:spPr/>
      <dgm:t>
        <a:bodyPr/>
        <a:lstStyle/>
        <a:p>
          <a:endParaRPr lang="zh-CN" altLang="en-US"/>
        </a:p>
      </dgm:t>
    </dgm:pt>
    <dgm:pt modelId="{FD484278-AA47-4BA4-BC49-69A807045932}" type="sibTrans" cxnId="{F88D9253-0A4C-4BFC-B331-5C5A6F40EED7}">
      <dgm:prSet/>
      <dgm:spPr/>
      <dgm:t>
        <a:bodyPr/>
        <a:lstStyle/>
        <a:p>
          <a:endParaRPr lang="zh-CN" altLang="en-US"/>
        </a:p>
      </dgm:t>
    </dgm:pt>
    <dgm:pt modelId="{183FFA9A-544E-4493-BDFB-6C593ADDF4EA}" type="pres">
      <dgm:prSet presAssocID="{3D9E139B-B7C1-4EA9-9541-2864DE9BF045}" presName="Name0" presStyleCnt="0">
        <dgm:presLayoutVars>
          <dgm:dir/>
          <dgm:animLvl val="lvl"/>
          <dgm:resizeHandles val="exact"/>
        </dgm:presLayoutVars>
      </dgm:prSet>
      <dgm:spPr/>
    </dgm:pt>
    <dgm:pt modelId="{433B37C4-6E86-403E-B79A-0ED4377DFC1D}" type="pres">
      <dgm:prSet presAssocID="{E15CE508-68FC-40A1-A6B3-DCAD74650832}" presName="parTxOnly" presStyleLbl="node1" presStyleIdx="0" presStyleCnt="4" custLinFactNeighborX="-1246" custLinFactNeighborY="-322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C4323788-693D-4F77-BA27-EBE545754E88}" type="pres">
      <dgm:prSet presAssocID="{DA19D0DF-B6F1-4A06-A7FC-076F1740DCD2}" presName="parTxOnlySpace" presStyleCnt="0"/>
      <dgm:spPr/>
    </dgm:pt>
    <dgm:pt modelId="{C8371CF5-A352-4719-8E48-FC9E9A9EEDC7}" type="pres">
      <dgm:prSet presAssocID="{82C9500F-90DD-4F1C-8689-03E65FDB272B}" presName="parTxOnly" presStyleLbl="node1" presStyleIdx="1" presStyleCnt="4" custLinFactNeighborX="-1246" custLinFactNeighborY="-322">
        <dgm:presLayoutVars>
          <dgm:chMax val="0"/>
          <dgm:chPref val="0"/>
          <dgm:bulletEnabled val="1"/>
        </dgm:presLayoutVars>
      </dgm:prSet>
      <dgm:spPr/>
    </dgm:pt>
    <dgm:pt modelId="{4605EE2C-AFAE-443D-95BD-A12195E9BC52}" type="pres">
      <dgm:prSet presAssocID="{41D04091-4912-42E2-8336-9354F9D26D96}" presName="parTxOnlySpace" presStyleCnt="0"/>
      <dgm:spPr/>
    </dgm:pt>
    <dgm:pt modelId="{ADF163C0-30BC-4AF1-9377-B56712C6E440}" type="pres">
      <dgm:prSet presAssocID="{9554E02C-7384-4EF9-9166-260D3DA6C06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6466A4-A109-46F3-A703-37C91A25DB0D}" type="pres">
      <dgm:prSet presAssocID="{BEB6B5BD-B350-4057-9984-70B0E27C71F8}" presName="parTxOnlySpace" presStyleCnt="0"/>
      <dgm:spPr/>
    </dgm:pt>
    <dgm:pt modelId="{0A74FE41-83C8-48EB-A91E-B9AAEA140A5D}" type="pres">
      <dgm:prSet presAssocID="{52F63897-1F45-4E6A-9C1A-7CD64B18463F}" presName="parTxOnly" presStyleLbl="node1" presStyleIdx="3" presStyleCnt="4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</dgm:ptLst>
  <dgm:cxnLst>
    <dgm:cxn modelId="{7F8E361E-6228-4AAE-BD29-83EA01DFA696}" srcId="{3D9E139B-B7C1-4EA9-9541-2864DE9BF045}" destId="{9554E02C-7384-4EF9-9166-260D3DA6C069}" srcOrd="2" destOrd="0" parTransId="{4A30FFC0-BC12-48F3-B289-C07EF0C8471D}" sibTransId="{BEB6B5BD-B350-4057-9984-70B0E27C71F8}"/>
    <dgm:cxn modelId="{71D9BD24-60A6-4F4C-BBE9-917CEABBCB55}" srcId="{3D9E139B-B7C1-4EA9-9541-2864DE9BF045}" destId="{82C9500F-90DD-4F1C-8689-03E65FDB272B}" srcOrd="1" destOrd="0" parTransId="{C9F3B102-6595-4FC6-80AD-0EFF731E2E31}" sibTransId="{41D04091-4912-42E2-8336-9354F9D26D96}"/>
    <dgm:cxn modelId="{39F55D6C-B29A-4F97-AC49-970F50761975}" type="presOf" srcId="{82C9500F-90DD-4F1C-8689-03E65FDB272B}" destId="{C8371CF5-A352-4719-8E48-FC9E9A9EEDC7}" srcOrd="0" destOrd="0" presId="urn:microsoft.com/office/officeart/2005/8/layout/chevron1"/>
    <dgm:cxn modelId="{22FEED70-C718-4E9B-8DC6-5925FF97929D}" srcId="{3D9E139B-B7C1-4EA9-9541-2864DE9BF045}" destId="{E15CE508-68FC-40A1-A6B3-DCAD74650832}" srcOrd="0" destOrd="0" parTransId="{42182C23-183F-4F0E-8C4D-E1E90D01780B}" sibTransId="{DA19D0DF-B6F1-4A06-A7FC-076F1740DCD2}"/>
    <dgm:cxn modelId="{F88D9253-0A4C-4BFC-B331-5C5A6F40EED7}" srcId="{3D9E139B-B7C1-4EA9-9541-2864DE9BF045}" destId="{52F63897-1F45-4E6A-9C1A-7CD64B18463F}" srcOrd="3" destOrd="0" parTransId="{2E0931F8-2FB7-4DE4-889F-9A117E732622}" sibTransId="{FD484278-AA47-4BA4-BC49-69A807045932}"/>
    <dgm:cxn modelId="{788B107A-2E6B-4013-B0E7-D489DE32FFC1}" type="presOf" srcId="{52F63897-1F45-4E6A-9C1A-7CD64B18463F}" destId="{0A74FE41-83C8-48EB-A91E-B9AAEA140A5D}" srcOrd="0" destOrd="0" presId="urn:microsoft.com/office/officeart/2005/8/layout/chevron1"/>
    <dgm:cxn modelId="{F308C57A-2DAF-4A33-9569-691E2AA1E636}" type="presOf" srcId="{9554E02C-7384-4EF9-9166-260D3DA6C069}" destId="{ADF163C0-30BC-4AF1-9377-B56712C6E440}" srcOrd="0" destOrd="0" presId="urn:microsoft.com/office/officeart/2005/8/layout/chevron1"/>
    <dgm:cxn modelId="{3E7EF85A-AD34-4054-873C-8F212907CB03}" type="presOf" srcId="{E15CE508-68FC-40A1-A6B3-DCAD74650832}" destId="{433B37C4-6E86-403E-B79A-0ED4377DFC1D}" srcOrd="0" destOrd="0" presId="urn:microsoft.com/office/officeart/2005/8/layout/chevron1"/>
    <dgm:cxn modelId="{10F4B4EB-80F7-49AC-9B8A-EA288F63A015}" type="presOf" srcId="{3D9E139B-B7C1-4EA9-9541-2864DE9BF045}" destId="{183FFA9A-544E-4493-BDFB-6C593ADDF4EA}" srcOrd="0" destOrd="0" presId="urn:microsoft.com/office/officeart/2005/8/layout/chevron1"/>
    <dgm:cxn modelId="{3A12FC71-F899-44E2-8720-3CA1A72FBCCA}" type="presParOf" srcId="{183FFA9A-544E-4493-BDFB-6C593ADDF4EA}" destId="{433B37C4-6E86-403E-B79A-0ED4377DFC1D}" srcOrd="0" destOrd="0" presId="urn:microsoft.com/office/officeart/2005/8/layout/chevron1"/>
    <dgm:cxn modelId="{BCEF335E-B601-4B76-91D7-9ED655D7311E}" type="presParOf" srcId="{183FFA9A-544E-4493-BDFB-6C593ADDF4EA}" destId="{C4323788-693D-4F77-BA27-EBE545754E88}" srcOrd="1" destOrd="0" presId="urn:microsoft.com/office/officeart/2005/8/layout/chevron1"/>
    <dgm:cxn modelId="{F45975CA-2E27-459E-849E-307364E56B9B}" type="presParOf" srcId="{183FFA9A-544E-4493-BDFB-6C593ADDF4EA}" destId="{C8371CF5-A352-4719-8E48-FC9E9A9EEDC7}" srcOrd="2" destOrd="0" presId="urn:microsoft.com/office/officeart/2005/8/layout/chevron1"/>
    <dgm:cxn modelId="{53EAC4E4-4F43-4440-8C79-F91A39474C80}" type="presParOf" srcId="{183FFA9A-544E-4493-BDFB-6C593ADDF4EA}" destId="{4605EE2C-AFAE-443D-95BD-A12195E9BC52}" srcOrd="3" destOrd="0" presId="urn:microsoft.com/office/officeart/2005/8/layout/chevron1"/>
    <dgm:cxn modelId="{D6A184CE-B624-401F-9658-84ACFD7E3AA0}" type="presParOf" srcId="{183FFA9A-544E-4493-BDFB-6C593ADDF4EA}" destId="{ADF163C0-30BC-4AF1-9377-B56712C6E440}" srcOrd="4" destOrd="0" presId="urn:microsoft.com/office/officeart/2005/8/layout/chevron1"/>
    <dgm:cxn modelId="{1F5EB3DE-34DD-401B-9E29-BC06D4F34F88}" type="presParOf" srcId="{183FFA9A-544E-4493-BDFB-6C593ADDF4EA}" destId="{226466A4-A109-46F3-A703-37C91A25DB0D}" srcOrd="5" destOrd="0" presId="urn:microsoft.com/office/officeart/2005/8/layout/chevron1"/>
    <dgm:cxn modelId="{96E7BBF4-F0C0-497E-9E06-F85B5D9A575E}" type="presParOf" srcId="{183FFA9A-544E-4493-BDFB-6C593ADDF4EA}" destId="{0A74FE41-83C8-48EB-A91E-B9AAEA140A5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EEE66-08C2-4EBC-8F72-41EA2A46541B}">
      <dsp:nvSpPr>
        <dsp:cNvPr id="0" name=""/>
        <dsp:cNvSpPr/>
      </dsp:nvSpPr>
      <dsp:spPr>
        <a:xfrm>
          <a:off x="190195" y="1343924"/>
          <a:ext cx="4564293" cy="14263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109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3000" kern="1200" dirty="0">
              <a:latin typeface="+mj-ea"/>
              <a:ea typeface="+mj-ea"/>
            </a:rPr>
            <a:t>实际采集的无线电信号数据集</a:t>
          </a:r>
          <a:endParaRPr lang="zh-CN" altLang="en-US" sz="3000" kern="1200" dirty="0"/>
        </a:p>
      </dsp:txBody>
      <dsp:txXfrm>
        <a:off x="190195" y="1343924"/>
        <a:ext cx="4564293" cy="1426341"/>
      </dsp:txXfrm>
    </dsp:sp>
    <dsp:sp modelId="{8FA6C705-6BD5-4DBF-A51C-72C3EBF926CE}">
      <dsp:nvSpPr>
        <dsp:cNvPr id="0" name=""/>
        <dsp:cNvSpPr/>
      </dsp:nvSpPr>
      <dsp:spPr>
        <a:xfrm>
          <a:off x="16" y="1137897"/>
          <a:ext cx="998439" cy="149765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86E93-9835-436B-86CB-9200F84955A9}">
      <dsp:nvSpPr>
        <dsp:cNvPr id="0" name=""/>
        <dsp:cNvSpPr/>
      </dsp:nvSpPr>
      <dsp:spPr>
        <a:xfrm>
          <a:off x="5221779" y="1343924"/>
          <a:ext cx="4564293" cy="14263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109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+mj-ea"/>
              <a:ea typeface="+mj-ea"/>
            </a:rPr>
            <a:t>在自制数据集上训练的模型权重</a:t>
          </a:r>
          <a:endParaRPr lang="en-US" altLang="zh-CN" sz="3000" kern="1200" dirty="0">
            <a:latin typeface="+mj-ea"/>
            <a:ea typeface="+mj-ea"/>
          </a:endParaRPr>
        </a:p>
      </dsp:txBody>
      <dsp:txXfrm>
        <a:off x="5221779" y="1343924"/>
        <a:ext cx="4564293" cy="1426341"/>
      </dsp:txXfrm>
    </dsp:sp>
    <dsp:sp modelId="{8EC7732B-7E76-4778-B3AC-C50B3419EE4E}">
      <dsp:nvSpPr>
        <dsp:cNvPr id="0" name=""/>
        <dsp:cNvSpPr/>
      </dsp:nvSpPr>
      <dsp:spPr>
        <a:xfrm>
          <a:off x="5031600" y="1137897"/>
          <a:ext cx="998439" cy="1497658"/>
        </a:xfrm>
        <a:prstGeom prst="rect">
          <a:avLst/>
        </a:prstGeom>
        <a:solidFill>
          <a:schemeClr val="accent1">
            <a:tint val="50000"/>
            <a:hueOff val="23182"/>
            <a:satOff val="-1072"/>
            <a:lumOff val="38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D5DFF-1F32-4568-9420-CA22E754F1BA}">
      <dsp:nvSpPr>
        <dsp:cNvPr id="0" name=""/>
        <dsp:cNvSpPr/>
      </dsp:nvSpPr>
      <dsp:spPr>
        <a:xfrm>
          <a:off x="190195" y="3139530"/>
          <a:ext cx="4564293" cy="14263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109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>
              <a:latin typeface="+mj-ea"/>
              <a:ea typeface="+mj-ea"/>
            </a:rPr>
            <a:t>在不同架构下优化后的加速模型</a:t>
          </a:r>
          <a:endParaRPr lang="en-US" altLang="zh-CN" sz="3000" kern="1200" dirty="0">
            <a:latin typeface="+mj-ea"/>
            <a:ea typeface="+mj-ea"/>
          </a:endParaRPr>
        </a:p>
      </dsp:txBody>
      <dsp:txXfrm>
        <a:off x="190195" y="3139530"/>
        <a:ext cx="4564293" cy="1426341"/>
      </dsp:txXfrm>
    </dsp:sp>
    <dsp:sp modelId="{36A0925A-0C18-42E6-A32C-4A3FE0A37290}">
      <dsp:nvSpPr>
        <dsp:cNvPr id="0" name=""/>
        <dsp:cNvSpPr/>
      </dsp:nvSpPr>
      <dsp:spPr>
        <a:xfrm>
          <a:off x="16" y="2933503"/>
          <a:ext cx="998439" cy="1497658"/>
        </a:xfrm>
        <a:prstGeom prst="rect">
          <a:avLst/>
        </a:prstGeom>
        <a:solidFill>
          <a:schemeClr val="accent1">
            <a:tint val="50000"/>
            <a:hueOff val="46365"/>
            <a:satOff val="-2144"/>
            <a:lumOff val="77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AB5B2-D5EF-4CAA-82C1-B9D02520589B}">
      <dsp:nvSpPr>
        <dsp:cNvPr id="0" name=""/>
        <dsp:cNvSpPr/>
      </dsp:nvSpPr>
      <dsp:spPr>
        <a:xfrm>
          <a:off x="5221779" y="3139530"/>
          <a:ext cx="4564293" cy="14263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109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+mj-ea"/>
              <a:ea typeface="+mj-ea"/>
            </a:rPr>
            <a:t>一套无线电信号接收识别软硬件系统</a:t>
          </a:r>
        </a:p>
      </dsp:txBody>
      <dsp:txXfrm>
        <a:off x="5221779" y="3139530"/>
        <a:ext cx="4564293" cy="1426341"/>
      </dsp:txXfrm>
    </dsp:sp>
    <dsp:sp modelId="{69F21297-C9FE-405D-8FE6-BF2EE6ADD7AC}">
      <dsp:nvSpPr>
        <dsp:cNvPr id="0" name=""/>
        <dsp:cNvSpPr/>
      </dsp:nvSpPr>
      <dsp:spPr>
        <a:xfrm>
          <a:off x="5031600" y="2933503"/>
          <a:ext cx="998439" cy="1497658"/>
        </a:xfrm>
        <a:prstGeom prst="rect">
          <a:avLst/>
        </a:prstGeom>
        <a:solidFill>
          <a:schemeClr val="accent1">
            <a:tint val="50000"/>
            <a:hueOff val="69547"/>
            <a:satOff val="-3216"/>
            <a:lumOff val="11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B37C4-6E86-403E-B79A-0ED4377DFC1D}">
      <dsp:nvSpPr>
        <dsp:cNvPr id="0" name=""/>
        <dsp:cNvSpPr/>
      </dsp:nvSpPr>
      <dsp:spPr>
        <a:xfrm>
          <a:off x="1362" y="543189"/>
          <a:ext cx="2888120" cy="1155248"/>
        </a:xfrm>
        <a:prstGeom prst="homePlate">
          <a:avLst/>
        </a:prstGeom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自制数据集</a:t>
          </a:r>
        </a:p>
      </dsp:txBody>
      <dsp:txXfrm>
        <a:off x="1362" y="543189"/>
        <a:ext cx="2599308" cy="1155248"/>
      </dsp:txXfrm>
    </dsp:sp>
    <dsp:sp modelId="{C8371CF5-A352-4719-8E48-FC9E9A9EEDC7}">
      <dsp:nvSpPr>
        <dsp:cNvPr id="0" name=""/>
        <dsp:cNvSpPr/>
      </dsp:nvSpPr>
      <dsp:spPr>
        <a:xfrm>
          <a:off x="2600671" y="543189"/>
          <a:ext cx="2888120" cy="1155248"/>
        </a:xfrm>
        <a:prstGeom prst="chevron">
          <a:avLst/>
        </a:prstGeom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模型训练调参</a:t>
          </a:r>
        </a:p>
      </dsp:txBody>
      <dsp:txXfrm>
        <a:off x="3178295" y="543189"/>
        <a:ext cx="1732872" cy="1155248"/>
      </dsp:txXfrm>
    </dsp:sp>
    <dsp:sp modelId="{ADF163C0-30BC-4AF1-9377-B56712C6E440}">
      <dsp:nvSpPr>
        <dsp:cNvPr id="0" name=""/>
        <dsp:cNvSpPr/>
      </dsp:nvSpPr>
      <dsp:spPr>
        <a:xfrm>
          <a:off x="5203577" y="546909"/>
          <a:ext cx="2888120" cy="1155248"/>
        </a:xfrm>
        <a:prstGeom prst="chevron">
          <a:avLst/>
        </a:prstGeom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软件系统设计</a:t>
          </a:r>
        </a:p>
      </dsp:txBody>
      <dsp:txXfrm>
        <a:off x="5781201" y="546909"/>
        <a:ext cx="1732872" cy="1155248"/>
      </dsp:txXfrm>
    </dsp:sp>
    <dsp:sp modelId="{0A74FE41-83C8-48EB-A91E-B9AAEA140A5D}">
      <dsp:nvSpPr>
        <dsp:cNvPr id="0" name=""/>
        <dsp:cNvSpPr/>
      </dsp:nvSpPr>
      <dsp:spPr>
        <a:xfrm>
          <a:off x="7802886" y="546909"/>
          <a:ext cx="2888120" cy="1155248"/>
        </a:xfrm>
        <a:prstGeom prst="chevron">
          <a:avLst/>
        </a:prstGeom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模型加速优化部署</a:t>
          </a:r>
        </a:p>
      </dsp:txBody>
      <dsp:txXfrm>
        <a:off x="8380510" y="546909"/>
        <a:ext cx="1732872" cy="115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buFontTx/>
              <a:buNone/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90D106B-2F15-4F0C-AFED-C291BDAE9F90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8E1D667C-B09D-4893-B516-4B803A103C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83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44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90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1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2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3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97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7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96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798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98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45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9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40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19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13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51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D667C-B09D-4893-B516-4B803A103CC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BB89F-B1CB-461C-8DD9-9ECE04A12A0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796456-3BFF-4BC8-AF1B-CA70EA48F50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0BD71A-1E95-4AE6-A332-1C467106E2A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937721-40F8-4224-8B5F-1E88C539C18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4A1CD-EB83-433E-8E6F-3598CBC0945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756C4C-02A2-42F5-8F54-DB140977F8A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026F9B-4BA3-4B5D-A087-FD6CD00E304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6C799E-DDB1-4E72-8C34-E101BFC7F4F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9FBB08-465D-48F3-8C58-864F3509201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013CC-DECB-40DB-B881-5D3B2BF1DC9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69C0AB-96A7-4FDE-9F7E-16751E171DF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pattFill prst="pct5">
          <a:fgClr>
            <a:srgbClr val="D7F5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buFontTx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DBA41E8-9770-4FD0-AB17-A1B12172647C}" type="datetimeFigureOut">
              <a:rPr lang="zh-CN" altLang="en-US"/>
              <a:pPr>
                <a:defRPr/>
              </a:pPr>
              <a:t>2024/5/17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B6871C1-7BB8-4859-A27C-40662BC95272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3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3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usinessmen-1039905_960_7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204000" cy="3371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8200" y="3856955"/>
            <a:ext cx="797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基于深度学习的调制识别与部署项目结题汇报</a:t>
            </a:r>
            <a:endParaRPr lang="zh-CN" altLang="zh-CN" sz="4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9642" y="5898302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2024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</a:t>
            </a:r>
            <a:r>
              <a:rPr lang="en-US" altLang="zh-CN" sz="2000" b="1" kern="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5</a:t>
            </a:r>
            <a:r>
              <a:rPr lang="zh-CN" altLang="zh-CN" sz="2000" b="1" kern="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月</a:t>
            </a:r>
            <a:r>
              <a:rPr lang="en-US" altLang="zh-CN" sz="2000" b="1" kern="1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17</a:t>
            </a:r>
            <a:r>
              <a:rPr lang="zh-CN" altLang="en-US" sz="2000" b="1" kern="1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日</a:t>
            </a:r>
            <a:endParaRPr lang="zh-CN" altLang="en-US" sz="20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6820900"/>
            <a:ext cx="12192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整体方案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D530FC4-9DCD-45A1-B79D-E91CB8F3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832" y="128308"/>
            <a:ext cx="5743902" cy="25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73E8E88-C523-46B1-BAAE-CA4D8FD00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21" y="3692344"/>
            <a:ext cx="5338875" cy="25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F763711-DB16-4C96-8277-ECA01B0F9A98}"/>
              </a:ext>
            </a:extLst>
          </p:cNvPr>
          <p:cNvSpPr txBox="1"/>
          <p:nvPr/>
        </p:nvSpPr>
        <p:spPr>
          <a:xfrm>
            <a:off x="9434034" y="2368905"/>
            <a:ext cx="17011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数字下变频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低通滤波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抽取降采样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保存数据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通信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499448-0541-4730-ACE1-1732CD9D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25" y="3611497"/>
            <a:ext cx="3338814" cy="2503132"/>
          </a:xfrm>
          <a:prstGeom prst="rect">
            <a:avLst/>
          </a:prstGeom>
        </p:spPr>
      </p:pic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3F6808FC-9DF1-4C0C-8697-37E08042BA38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2918731" y="2373007"/>
            <a:ext cx="1242592" cy="123438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11F4D1E1-5771-46BD-97DE-B2DCBAEB41C1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7060676" y="2586066"/>
            <a:ext cx="2255583" cy="110627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869879D-10D6-4B38-8AC3-895C67EFAF16}"/>
              </a:ext>
            </a:extLst>
          </p:cNvPr>
          <p:cNvSpPr txBox="1"/>
          <p:nvPr/>
        </p:nvSpPr>
        <p:spPr>
          <a:xfrm>
            <a:off x="1253424" y="2705970"/>
            <a:ext cx="1234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选频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混频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采样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实现效果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6E6DB15-F6F8-4768-81E7-BB5764AFB5D4}"/>
              </a:ext>
            </a:extLst>
          </p:cNvPr>
          <p:cNvSpPr txBox="1"/>
          <p:nvPr/>
        </p:nvSpPr>
        <p:spPr>
          <a:xfrm>
            <a:off x="340614" y="807303"/>
            <a:ext cx="5013706" cy="37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以接收中心频点位于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89.9MHz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处的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FM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电台信号为例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BDF0F7-D0FE-4671-8032-AD5F4A20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4" y="1207533"/>
            <a:ext cx="4626423" cy="21053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AE23240-8652-450A-B40B-512242CBC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4" y="3931618"/>
            <a:ext cx="4647156" cy="21190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6DA8672-7E49-4C28-9B3F-00AFF96AD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73" y="1095173"/>
            <a:ext cx="4787515" cy="22072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EF2BFFB-67B2-4898-A09E-0466416A6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74" y="3853298"/>
            <a:ext cx="4787515" cy="220589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D89C25-468A-48A4-B1FD-DEA2E74E63A1}"/>
              </a:ext>
            </a:extLst>
          </p:cNvPr>
          <p:cNvSpPr txBox="1"/>
          <p:nvPr/>
        </p:nvSpPr>
        <p:spPr>
          <a:xfrm>
            <a:off x="1250222" y="3356141"/>
            <a:ext cx="3194490" cy="37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接收到的基带信号，采样率为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1123AD2-9D0B-4729-AE37-E07D72999F67}"/>
              </a:ext>
            </a:extLst>
          </p:cNvPr>
          <p:cNvSpPr txBox="1"/>
          <p:nvPr/>
        </p:nvSpPr>
        <p:spPr>
          <a:xfrm>
            <a:off x="971550" y="6059191"/>
            <a:ext cx="3751833" cy="37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数字下变频后，得到零中频的基带信号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DAB3F74-19FE-4688-BDA3-1273FA64CA32}"/>
              </a:ext>
            </a:extLst>
          </p:cNvPr>
          <p:cNvSpPr txBox="1"/>
          <p:nvPr/>
        </p:nvSpPr>
        <p:spPr>
          <a:xfrm>
            <a:off x="7403625" y="3308649"/>
            <a:ext cx="2510212" cy="37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低通滤波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只保留目标信号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3F50BDA-ED1F-4776-9A2E-45F90363D911}"/>
              </a:ext>
            </a:extLst>
          </p:cNvPr>
          <p:cNvSpPr txBox="1"/>
          <p:nvPr/>
        </p:nvSpPr>
        <p:spPr>
          <a:xfrm>
            <a:off x="7468619" y="6089328"/>
            <a:ext cx="2580586" cy="37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降采样，采样率为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500MHz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1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0"/>
            <a:ext cx="6336000" cy="6858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611" r="-52611"/>
            </a:stretch>
          </a:blip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053" name="矩形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0" y="1279525"/>
            <a:ext cx="6336000" cy="4389438"/>
          </a:xfrm>
          <a:prstGeom prst="rect">
            <a:avLst/>
          </a:prstGeom>
          <a:solidFill>
            <a:schemeClr val="accent1">
              <a:alpha val="76077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lnSpc>
                <a:spcPct val="90000"/>
              </a:lnSpc>
            </a:pPr>
            <a:r>
              <a:rPr lang="en-US" altLang="zh-CN" sz="1660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02</a:t>
            </a:r>
            <a:endParaRPr lang="zh-CN" altLang="zh-CN" sz="166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 bwMode="auto">
          <a:xfrm>
            <a:off x="7206884" y="2733674"/>
            <a:ext cx="5321300" cy="1390651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数据处理与模型训练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6477000" y="3133725"/>
            <a:ext cx="685038" cy="590550"/>
          </a:xfrm>
          <a:prstGeom prst="triangl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数据处理与模型训练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882968" y="2087245"/>
            <a:ext cx="275399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读取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GNUradio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信号文件</a:t>
            </a:r>
          </a:p>
        </p:txBody>
      </p:sp>
      <p:sp>
        <p:nvSpPr>
          <p:cNvPr id="11" name="矩形 10"/>
          <p:cNvSpPr/>
          <p:nvPr/>
        </p:nvSpPr>
        <p:spPr>
          <a:xfrm>
            <a:off x="1657985" y="2846070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筛选切片</a:t>
            </a:r>
          </a:p>
        </p:txBody>
      </p:sp>
      <p:cxnSp>
        <p:nvCxnSpPr>
          <p:cNvPr id="12" name="直接箭头连接符 11"/>
          <p:cNvCxnSpPr>
            <a:stCxn id="9" idx="2"/>
            <a:endCxn id="11" idx="0"/>
          </p:cNvCxnSpPr>
          <p:nvPr/>
        </p:nvCxnSpPr>
        <p:spPr>
          <a:xfrm>
            <a:off x="2259965" y="2486025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657985" y="3604895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打上标签</a:t>
            </a:r>
          </a:p>
        </p:txBody>
      </p:sp>
      <p:cxnSp>
        <p:nvCxnSpPr>
          <p:cNvPr id="19" name="直接箭头连接符 18"/>
          <p:cNvCxnSpPr>
            <a:endCxn id="13" idx="0"/>
          </p:cNvCxnSpPr>
          <p:nvPr/>
        </p:nvCxnSpPr>
        <p:spPr>
          <a:xfrm>
            <a:off x="2259965" y="3244850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402715" y="4363720"/>
            <a:ext cx="171450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封装成数据集</a:t>
            </a:r>
          </a:p>
        </p:txBody>
      </p:sp>
      <p:cxnSp>
        <p:nvCxnSpPr>
          <p:cNvPr id="21" name="直接箭头连接符 20"/>
          <p:cNvCxnSpPr>
            <a:endCxn id="20" idx="0"/>
          </p:cNvCxnSpPr>
          <p:nvPr/>
        </p:nvCxnSpPr>
        <p:spPr>
          <a:xfrm>
            <a:off x="2259965" y="4003675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3548380" y="3511550"/>
            <a:ext cx="1902460" cy="3257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01745" y="3112770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训练模型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30" y="3837305"/>
            <a:ext cx="5299710" cy="13614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766435" y="5353685"/>
            <a:ext cx="5815965" cy="29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127000"/>
            <a:r>
              <a:rPr lang="zh-CN" sz="1200" b="0">
                <a:ea typeface="宋体" panose="02010600030101010101" pitchFamily="2" charset="-122"/>
              </a:rPr>
              <a:t>LModCNNResNet Relu模型：一种使用残差网络结构和ReLU激活函数的调制识别模型</a:t>
            </a:r>
            <a:endParaRPr lang="zh-CN" altLang="en-US" sz="1200" b="0">
              <a:ea typeface="宋体" panose="02010600030101010101" pitchFamily="2" charset="-122"/>
            </a:endParaRPr>
          </a:p>
        </p:txBody>
      </p:sp>
      <p:pic>
        <p:nvPicPr>
          <p:cNvPr id="27" name="图片 6" descr="descript"/>
          <p:cNvPicPr>
            <a:picLocks noChangeAspect="1"/>
          </p:cNvPicPr>
          <p:nvPr/>
        </p:nvPicPr>
        <p:blipFill>
          <a:blip r:embed="rId4"/>
          <a:srcRect b="10887"/>
          <a:stretch>
            <a:fillRect/>
          </a:stretch>
        </p:blipFill>
        <p:spPr>
          <a:xfrm>
            <a:off x="6817360" y="773430"/>
            <a:ext cx="3714115" cy="1836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5671820" y="2726690"/>
            <a:ext cx="5815965" cy="725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127000"/>
            <a:r>
              <a:rPr lang="zh-CN" sz="1200" b="0">
                <a:ea typeface="宋体" panose="02010600030101010101" pitchFamily="2" charset="-122"/>
              </a:rPr>
              <a:t>VT-CNN2 是一种用于信号调制方式识别的模型，这个模型由DeepSiG的研究团队开发，并于2016年发表在《IEEE Transactions on Industrial Informatics》期刊上，用于对数字调制信号进行分类和识别。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数据处理与模型训练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右箭头 21"/>
          <p:cNvSpPr/>
          <p:nvPr/>
        </p:nvSpPr>
        <p:spPr>
          <a:xfrm>
            <a:off x="3881755" y="3314700"/>
            <a:ext cx="1995170" cy="3257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231005" y="2851785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训练模型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3674745"/>
            <a:ext cx="3375025" cy="8667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63980" y="4608195"/>
            <a:ext cx="145224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127000"/>
            <a:r>
              <a:rPr lang="zh-CN" sz="1200" b="0">
                <a:ea typeface="宋体" panose="02010600030101010101" pitchFamily="2" charset="-122"/>
              </a:rPr>
              <a:t>LModCNNResNet</a:t>
            </a:r>
            <a:endParaRPr lang="zh-CN" altLang="en-US" sz="1200" b="0">
              <a:ea typeface="宋体" panose="02010600030101010101" pitchFamily="2" charset="-122"/>
            </a:endParaRPr>
          </a:p>
        </p:txBody>
      </p:sp>
      <p:pic>
        <p:nvPicPr>
          <p:cNvPr id="27" name="图片 6" descr="descript"/>
          <p:cNvPicPr>
            <a:picLocks noChangeAspect="1"/>
          </p:cNvPicPr>
          <p:nvPr/>
        </p:nvPicPr>
        <p:blipFill>
          <a:blip r:embed="rId4"/>
          <a:srcRect b="10887"/>
          <a:stretch>
            <a:fillRect/>
          </a:stretch>
        </p:blipFill>
        <p:spPr>
          <a:xfrm>
            <a:off x="795655" y="2143760"/>
            <a:ext cx="2599055" cy="128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1565910" y="3407410"/>
            <a:ext cx="1048385" cy="267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127000"/>
            <a:r>
              <a:rPr lang="zh-CN" sz="1200" b="0">
                <a:ea typeface="宋体" panose="02010600030101010101" pitchFamily="2" charset="-122"/>
              </a:rPr>
              <a:t>VT-CNN2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85615" y="3704590"/>
            <a:ext cx="121920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CUDA</a:t>
            </a:r>
            <a:r>
              <a:rPr lang="zh-CN" altLang="en-US"/>
              <a:t>加速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08190" y="165735"/>
            <a:ext cx="3856990" cy="607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/>
              <a:t>前期数据：</a:t>
            </a:r>
            <a:r>
              <a:rPr lang="en-US" altLang="zh-CN"/>
              <a:t>Augmod</a:t>
            </a:r>
            <a:r>
              <a:rPr lang="zh-CN" altLang="en-US"/>
              <a:t>、</a:t>
            </a:r>
            <a:r>
              <a:rPr lang="en-US" altLang="zh-CN"/>
              <a:t>RML2016.10a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606425" y="4905375"/>
            <a:ext cx="3275330" cy="1042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40360" y="6089650"/>
            <a:ext cx="3717290" cy="3384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0" algn="ctr"/>
            <a:r>
              <a:rPr lang="zh-CN" sz="1800" b="0">
                <a:ea typeface="宋体" panose="02010600030101010101" pitchFamily="2" charset="-122"/>
              </a:rPr>
              <a:t>LModCNNResNet Relu 模型训练图</a:t>
            </a:r>
            <a:endParaRPr lang="zh-CN" altLang="en-US" sz="2100" b="0"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479425" y="807085"/>
            <a:ext cx="3221355" cy="1242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880110" y="1407795"/>
            <a:ext cx="2514600" cy="4902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marL="0" indent="0" algn="ctr"/>
            <a:endParaRPr lang="en-US" sz="20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ctr"/>
            <a:r>
              <a:rPr lang="en-US" sz="20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2000" b="0">
              <a:ea typeface="宋体" panose="02010600030101010101" pitchFamily="2" charset="-122"/>
            </a:endParaRPr>
          </a:p>
          <a:p>
            <a:pPr marL="0" indent="0" algn="ctr"/>
            <a:r>
              <a:rPr lang="zh-CN" sz="1800" b="0">
                <a:ea typeface="宋体" panose="02010600030101010101" pitchFamily="2" charset="-122"/>
              </a:rPr>
              <a:t>VT-CNN2 模型训练图</a:t>
            </a: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4480" y="4040505"/>
            <a:ext cx="156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速度提升三倍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165" y="2049780"/>
            <a:ext cx="2717165" cy="1971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5140" y="2256790"/>
            <a:ext cx="2506980" cy="1783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40" y="4492625"/>
            <a:ext cx="2755265" cy="19183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52005" y="399351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信噪比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157460" y="3993515"/>
            <a:ext cx="112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信号长度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63330" y="6410960"/>
            <a:ext cx="64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频偏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6925" y="1700530"/>
            <a:ext cx="6058535" cy="349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855" y="742315"/>
            <a:ext cx="3121660" cy="7512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05880" y="943610"/>
            <a:ext cx="890905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/>
              <a:t>Augmod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958080" y="3033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数据处理与模型训练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97735" y="956945"/>
            <a:ext cx="2472690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后期数据：自制数据集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8460" y="1461135"/>
            <a:ext cx="6110605" cy="32302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dict{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    (mod1,snr1):ndarray(1000,2,128),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    ...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    (mod11,snr11):ndarray(1000,2,128),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}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dict:keys(mod,snr):220 elements,11 mod ,20 snr each mod,1 each mod and snr.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    mod:11 distinct elements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    snr:20 distinct elements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dict:values:ndarray(1000,2,128),1000 samples,shape is (2,128) representing 1 I/O signal sample.</a:t>
            </a:r>
          </a:p>
          <a:p>
            <a:endParaRPr lang="zh-CN" altLang="en-US" sz="120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(mod,snr):ndarray[1000,2,128],element is ndarray[1000,2,128]</a:t>
            </a:r>
          </a:p>
          <a:p>
            <a:endParaRPr lang="zh-CN" altLang="en-US" sz="120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一共11个模式mod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每个模式对应20个信噪比snr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每个（模式，信噪比）的样本数量是1000个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总共有220000个样本</a:t>
            </a:r>
          </a:p>
          <a:p>
            <a:r>
              <a:rPr lang="zh-CN" altLang="en-US" sz="120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每个样本的标签是('mod',snr)，表示不同snr下模式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1099820"/>
            <a:ext cx="4982210" cy="5784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10" y="1960880"/>
            <a:ext cx="2813685" cy="4261485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6808470" y="2937510"/>
            <a:ext cx="826135" cy="27813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66495" y="5554980"/>
            <a:ext cx="4535170" cy="606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类别均衡</a:t>
            </a:r>
            <a:r>
              <a:rPr lang="en-US" altLang="zh-CN" b="1"/>
              <a:t>  </a:t>
            </a:r>
            <a:r>
              <a:rPr lang="zh-CN" altLang="en-US" b="1"/>
              <a:t>数据量</a:t>
            </a:r>
            <a:r>
              <a:rPr lang="en-US" altLang="zh-CN" b="1"/>
              <a:t>  </a:t>
            </a:r>
            <a:r>
              <a:rPr lang="zh-CN" altLang="en-US" b="1"/>
              <a:t>数据处理方式</a:t>
            </a:r>
            <a:r>
              <a:rPr lang="en-US" altLang="zh-CN" b="1"/>
              <a:t>  </a:t>
            </a:r>
            <a:r>
              <a:rPr lang="zh-CN" altLang="en-US" b="1"/>
              <a:t>数据质量</a:t>
            </a:r>
            <a:r>
              <a:rPr lang="en-US" altLang="zh-CN"/>
              <a:t>  </a:t>
            </a:r>
          </a:p>
        </p:txBody>
      </p:sp>
      <p:sp>
        <p:nvSpPr>
          <p:cNvPr id="26" name="矩形 25"/>
          <p:cNvSpPr/>
          <p:nvPr/>
        </p:nvSpPr>
        <p:spPr>
          <a:xfrm>
            <a:off x="226060" y="4977130"/>
            <a:ext cx="232537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需要注意的点：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数据处理与模型训练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" y="1845310"/>
            <a:ext cx="4437380" cy="3716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0160" y="5561330"/>
            <a:ext cx="2442210" cy="298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/>
              <a:t>VT-CNN2</a:t>
            </a:r>
            <a:r>
              <a:rPr lang="zh-CN" altLang="en-US" sz="1400"/>
              <a:t>训练结果</a:t>
            </a:r>
            <a:r>
              <a:rPr lang="en-US" altLang="zh-CN" sz="1400"/>
              <a:t>—</a:t>
            </a:r>
            <a:r>
              <a:rPr lang="zh-CN" altLang="en-US" sz="1400"/>
              <a:t>混淆矩阵</a:t>
            </a:r>
          </a:p>
        </p:txBody>
      </p:sp>
      <p:sp>
        <p:nvSpPr>
          <p:cNvPr id="4" name="右箭头 3"/>
          <p:cNvSpPr/>
          <p:nvPr/>
        </p:nvSpPr>
        <p:spPr>
          <a:xfrm>
            <a:off x="4970145" y="3260090"/>
            <a:ext cx="1192530" cy="2565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19700" y="2861310"/>
            <a:ext cx="69342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" y="1049655"/>
            <a:ext cx="2809875" cy="619125"/>
          </a:xfrm>
          <a:prstGeom prst="rect">
            <a:avLst/>
          </a:prstGeom>
        </p:spPr>
      </p:pic>
      <p:pic>
        <p:nvPicPr>
          <p:cNvPr id="10" name="图片 17" descr="descrip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860" y="622935"/>
            <a:ext cx="3058795" cy="131889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8545195" y="184150"/>
            <a:ext cx="1000760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数据采集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9043670" y="2043430"/>
            <a:ext cx="2540" cy="503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97353" y="2126615"/>
            <a:ext cx="1778635" cy="337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UDP</a:t>
            </a:r>
            <a:r>
              <a:rPr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模块传输数据</a:t>
            </a:r>
          </a:p>
        </p:txBody>
      </p:sp>
      <p:pic>
        <p:nvPicPr>
          <p:cNvPr id="25" name="图片 26" descr="descrip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2772410"/>
            <a:ext cx="2695575" cy="1651635"/>
          </a:xfrm>
          <a:prstGeom prst="rect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25" descr="descrip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115" y="2771775"/>
            <a:ext cx="2921635" cy="1652270"/>
          </a:xfrm>
          <a:prstGeom prst="rect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7" descr="descrip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360" y="4579620"/>
            <a:ext cx="2736850" cy="1659255"/>
          </a:xfrm>
          <a:prstGeom prst="rect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8" descr="descrip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5115" y="4544060"/>
            <a:ext cx="2856230" cy="1694815"/>
          </a:xfrm>
          <a:prstGeom prst="rect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数据处理与模型训练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891540" y="1729105"/>
            <a:ext cx="1032192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127000"/>
            <a:r>
              <a:rPr lang="en-US" altLang="zh-CN" sz="1800" b="0">
                <a:ea typeface="宋体" panose="02010600030101010101" pitchFamily="2" charset="-122"/>
              </a:rPr>
              <a:t>      </a:t>
            </a:r>
            <a:r>
              <a:rPr lang="zh-CN" sz="1800" b="0">
                <a:ea typeface="宋体" panose="02010600030101010101" pitchFamily="2" charset="-122"/>
              </a:rPr>
              <a:t>通过大量收集数据和测试总结出以下结论（由于现实信号所需要考虑的东西过多，我希望通过某种方案来让某些指标固定，提高识别准确率和可靠性）：</a:t>
            </a:r>
            <a:endParaRPr lang="en-US" sz="1800" b="0">
              <a:latin typeface="宋体" panose="02010600030101010101" pitchFamily="2" charset="-122"/>
            </a:endParaRPr>
          </a:p>
          <a:p>
            <a:pPr marL="0" indent="127000"/>
            <a:r>
              <a:rPr lang="en-US" sz="1800" b="0">
                <a:latin typeface="宋体" panose="02010600030101010101" pitchFamily="2" charset="-122"/>
              </a:rPr>
              <a:t>1. </a:t>
            </a:r>
            <a:r>
              <a:rPr lang="zh-CN" sz="1800" b="0">
                <a:ea typeface="宋体" panose="02010600030101010101" pitchFamily="2" charset="-122"/>
              </a:rPr>
              <a:t>数据集制作时要保持分类平衡，不然会出现过拟合和欠拟合情况</a:t>
            </a:r>
            <a:endParaRPr lang="en-US" sz="1800" b="0">
              <a:latin typeface="宋体" panose="02010600030101010101" pitchFamily="2" charset="-122"/>
            </a:endParaRPr>
          </a:p>
          <a:p>
            <a:pPr marL="0" indent="127000"/>
            <a:r>
              <a:rPr lang="en-US" sz="1800" b="0">
                <a:latin typeface="宋体" panose="02010600030101010101" pitchFamily="2" charset="-122"/>
              </a:rPr>
              <a:t>2. </a:t>
            </a:r>
            <a:r>
              <a:rPr lang="zh-CN" sz="1800" b="0">
                <a:ea typeface="宋体" panose="02010600030101010101" pitchFamily="2" charset="-122"/>
              </a:rPr>
              <a:t>当时域上的差别较大时，分类识别效果更好</a:t>
            </a:r>
            <a:endParaRPr lang="en-US" sz="1800" b="0">
              <a:latin typeface="宋体" panose="02010600030101010101" pitchFamily="2" charset="-122"/>
            </a:endParaRPr>
          </a:p>
          <a:p>
            <a:pPr marL="0" indent="127000"/>
            <a:r>
              <a:rPr lang="en-US" sz="1800" b="0">
                <a:latin typeface="宋体" panose="02010600030101010101" pitchFamily="2" charset="-122"/>
              </a:rPr>
              <a:t>3. </a:t>
            </a:r>
            <a:r>
              <a:rPr lang="zh-CN" sz="1800" b="0">
                <a:ea typeface="宋体" panose="02010600030101010101" pitchFamily="2" charset="-122"/>
              </a:rPr>
              <a:t>128的长度可能太短，反而忽略了某些特征，从长的时间尺度可以看出FM的IQ信号幅度相差不大，而AM的IQ信号幅度是交叉变化的，但是要看出这个尺度，需要的点数至少大于1024。</a:t>
            </a:r>
            <a:endParaRPr lang="en-US" sz="1800" b="0">
              <a:latin typeface="宋体" panose="02010600030101010101" pitchFamily="2" charset="-122"/>
            </a:endParaRPr>
          </a:p>
          <a:p>
            <a:pPr marL="0" indent="127000"/>
            <a:r>
              <a:rPr lang="en-US" sz="1800" b="0">
                <a:latin typeface="宋体" panose="02010600030101010101" pitchFamily="2" charset="-122"/>
              </a:rPr>
              <a:t>4. </a:t>
            </a:r>
            <a:r>
              <a:rPr lang="zh-CN" sz="1800" b="0">
                <a:ea typeface="宋体" panose="02010600030101010101" pitchFamily="2" charset="-122"/>
              </a:rPr>
              <a:t>经过测试UDP通过热点局域网传输时，出现请求太快时，封禁了某IP地址，可以通过重启电脑解决。</a:t>
            </a:r>
            <a:endParaRPr lang="en-US" sz="1800" b="0">
              <a:latin typeface="宋体" panose="02010600030101010101" pitchFamily="2" charset="-122"/>
            </a:endParaRPr>
          </a:p>
          <a:p>
            <a:pPr marL="0" indent="127000"/>
            <a:r>
              <a:rPr lang="en-US" sz="1800" b="0">
                <a:latin typeface="宋体" panose="02010600030101010101" pitchFamily="2" charset="-122"/>
              </a:rPr>
              <a:t>5. </a:t>
            </a:r>
            <a:r>
              <a:rPr lang="zh-CN" sz="1800" b="0">
                <a:ea typeface="宋体" panose="02010600030101010101" pitchFamily="2" charset="-122"/>
              </a:rPr>
              <a:t>同一类别，同一处理方式，不同频点的信号，某一个用于制作数据集，某个用于测试，效果不符合要求。</a:t>
            </a:r>
            <a:endParaRPr lang="en-US" sz="1800" b="0">
              <a:latin typeface="宋体" panose="02010600030101010101" pitchFamily="2" charset="-122"/>
            </a:endParaRPr>
          </a:p>
          <a:p>
            <a:pPr marL="0" indent="127000"/>
            <a:r>
              <a:rPr lang="en-US" sz="1800" b="0">
                <a:latin typeface="宋体" panose="02010600030101010101" pitchFamily="2" charset="-122"/>
              </a:rPr>
              <a:t>6. </a:t>
            </a:r>
            <a:r>
              <a:rPr lang="zh-CN" sz="1800" b="0">
                <a:ea typeface="宋体" panose="02010600030101010101" pitchFamily="2" charset="-122"/>
              </a:rPr>
              <a:t>统一频点和信号类型，相隔时间较久，模型识别效果较差。</a:t>
            </a:r>
          </a:p>
          <a:p>
            <a:pPr marL="0" indent="127000"/>
            <a:r>
              <a:rPr lang="en-US" altLang="zh-CN" sz="1800" b="0">
                <a:ea typeface="宋体" panose="02010600030101010101" pitchFamily="2" charset="-122"/>
              </a:rPr>
              <a:t>        </a:t>
            </a:r>
            <a:r>
              <a:rPr lang="zh-CN" sz="1800" b="0">
                <a:ea typeface="宋体" panose="02010600030101010101" pitchFamily="2" charset="-122"/>
              </a:rPr>
              <a:t>经过上述结论，我总结出一套方案：一段信号，前一段用于制作数据集，后一段用于测试，效果较好，由此推测：我们需要在某一段时间内，采集第一段信号用于制作训练集，然后再稍等一段时间，采集第二批信号用于测试，通过第二批信号验证数据集训练模型的效果，最后通过天线实时接收数据，测试效果较好</a:t>
            </a:r>
          </a:p>
        </p:txBody>
      </p:sp>
      <p:sp>
        <p:nvSpPr>
          <p:cNvPr id="4" name="矩形 3"/>
          <p:cNvSpPr/>
          <p:nvPr/>
        </p:nvSpPr>
        <p:spPr>
          <a:xfrm>
            <a:off x="340360" y="998220"/>
            <a:ext cx="1495425" cy="5403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总结：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0"/>
            <a:ext cx="6336000" cy="6858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611" r="-52611"/>
            </a:stretch>
          </a:blip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053" name="矩形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0" y="1279525"/>
            <a:ext cx="6336000" cy="4389438"/>
          </a:xfrm>
          <a:prstGeom prst="rect">
            <a:avLst/>
          </a:prstGeom>
          <a:solidFill>
            <a:schemeClr val="accent1">
              <a:alpha val="76077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90000"/>
              </a:lnSpc>
            </a:pPr>
            <a:r>
              <a:rPr lang="en-US" altLang="zh-CN" sz="1660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宋体" pitchFamily="2" charset="-122"/>
              </a:rPr>
              <a:t>03</a:t>
            </a:r>
            <a:endParaRPr lang="zh-CN" altLang="zh-CN" sz="16600" dirty="0">
              <a:solidFill>
                <a:srgbClr val="FFFFFF"/>
              </a:solidFill>
              <a:latin typeface="Impact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 bwMode="auto">
          <a:xfrm>
            <a:off x="6851650" y="2733675"/>
            <a:ext cx="5321300" cy="1390651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1" dirty="0">
                <a:latin typeface="微软雅黑" pitchFamily="34" charset="-122"/>
              </a:rPr>
              <a:t>软件系统设计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6477000" y="3133725"/>
            <a:ext cx="685038" cy="590550"/>
          </a:xfrm>
          <a:prstGeom prst="triangl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41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/>
          <p:nvPr/>
        </p:nvSpPr>
        <p:spPr>
          <a:xfrm>
            <a:off x="378715" y="346928"/>
            <a:ext cx="31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软件系统设计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68D545E-42A9-447E-BC8C-48ED3D0F4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0" y="808593"/>
            <a:ext cx="1060033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1AF7D2-A6F2-438F-9902-BD62E4978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07" y="185615"/>
            <a:ext cx="9680785" cy="6486770"/>
          </a:xfrm>
          <a:prstGeom prst="rect">
            <a:avLst/>
          </a:prstGeom>
        </p:spPr>
      </p:pic>
      <p:sp>
        <p:nvSpPr>
          <p:cNvPr id="13" name="文本框 11">
            <a:extLst>
              <a:ext uri="{FF2B5EF4-FFF2-40B4-BE49-F238E27FC236}">
                <a16:creationId xmlns:a16="http://schemas.microsoft.com/office/drawing/2014/main" id="{36169D02-7229-4470-BD36-69A48DBE038B}"/>
              </a:ext>
            </a:extLst>
          </p:cNvPr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项目概要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1D4741C2-84E9-469C-9914-D1E9CC879438}"/>
              </a:ext>
            </a:extLst>
          </p:cNvPr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FA3D8C-A2EB-4DD0-8EE4-D69EBCAB28D8}"/>
                </a:ext>
              </a:extLst>
            </p:cNvPr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8F80DC-8F5D-4CD6-BFCA-070B28E70F52}"/>
                </a:ext>
              </a:extLst>
            </p:cNvPr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93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/>
          <p:nvPr/>
        </p:nvSpPr>
        <p:spPr>
          <a:xfrm>
            <a:off x="378715" y="346928"/>
            <a:ext cx="31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软件系统设计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A496B1-1F6A-484C-B194-159775CB6617}"/>
              </a:ext>
            </a:extLst>
          </p:cNvPr>
          <p:cNvGrpSpPr/>
          <p:nvPr/>
        </p:nvGrpSpPr>
        <p:grpSpPr>
          <a:xfrm>
            <a:off x="784590" y="976259"/>
            <a:ext cx="4027030" cy="4786459"/>
            <a:chOff x="868116" y="934520"/>
            <a:chExt cx="4027030" cy="4786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6EB7B0-B73D-4290-BC9C-D5E0A258CBA1}"/>
                </a:ext>
              </a:extLst>
            </p:cNvPr>
            <p:cNvSpPr/>
            <p:nvPr/>
          </p:nvSpPr>
          <p:spPr>
            <a:xfrm>
              <a:off x="868116" y="1509417"/>
              <a:ext cx="3403576" cy="6330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数据队列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09D3E3-8AAE-4166-804B-39EEE666DFB9}"/>
                </a:ext>
              </a:extLst>
            </p:cNvPr>
            <p:cNvSpPr/>
            <p:nvPr/>
          </p:nvSpPr>
          <p:spPr>
            <a:xfrm>
              <a:off x="1378150" y="2685059"/>
              <a:ext cx="3516996" cy="6732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画图队列（数据，结果）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B18BAFB-FD8B-4F97-B207-DBB21A10BFAA}"/>
                </a:ext>
              </a:extLst>
            </p:cNvPr>
            <p:cNvSpPr txBox="1"/>
            <p:nvPr/>
          </p:nvSpPr>
          <p:spPr>
            <a:xfrm>
              <a:off x="1120922" y="1028819"/>
              <a:ext cx="3044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数据接收</a:t>
              </a:r>
              <a:r>
                <a:rPr lang="en-US" altLang="zh-CN" dirty="0"/>
                <a:t> </a:t>
              </a:r>
              <a:r>
                <a:rPr lang="zh-CN" altLang="en-US" dirty="0"/>
                <a:t>切块</a:t>
              </a:r>
              <a:r>
                <a:rPr lang="en-US" altLang="zh-CN" dirty="0"/>
                <a:t> </a:t>
              </a:r>
              <a:r>
                <a:rPr lang="zh-CN" altLang="en-US" dirty="0"/>
                <a:t>归一化</a:t>
              </a:r>
              <a:r>
                <a:rPr lang="en-US" altLang="zh-CN" dirty="0"/>
                <a:t> </a:t>
              </a:r>
              <a:r>
                <a:rPr lang="zh-CN" altLang="en-US" dirty="0"/>
                <a:t>分路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49836BF-B19C-4F58-B904-608F84634054}"/>
                </a:ext>
              </a:extLst>
            </p:cNvPr>
            <p:cNvCxnSpPr>
              <a:cxnSpLocks/>
            </p:cNvCxnSpPr>
            <p:nvPr/>
          </p:nvCxnSpPr>
          <p:spPr>
            <a:xfrm>
              <a:off x="1594794" y="2142464"/>
              <a:ext cx="0" cy="489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1A53A7-4D61-469F-A127-39B4DDD269F8}"/>
                </a:ext>
              </a:extLst>
            </p:cNvPr>
            <p:cNvSpPr txBox="1"/>
            <p:nvPr/>
          </p:nvSpPr>
          <p:spPr>
            <a:xfrm>
              <a:off x="1594794" y="2240074"/>
              <a:ext cx="1165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结果预测</a:t>
              </a:r>
              <a:endParaRPr lang="en-US" altLang="zh-CN" dirty="0"/>
            </a:p>
            <a:p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C5D2E1A-B0C8-4CA6-A18A-468D48464CC9}"/>
                </a:ext>
              </a:extLst>
            </p:cNvPr>
            <p:cNvCxnSpPr>
              <a:cxnSpLocks/>
            </p:cNvCxnSpPr>
            <p:nvPr/>
          </p:nvCxnSpPr>
          <p:spPr>
            <a:xfrm>
              <a:off x="1941958" y="3358298"/>
              <a:ext cx="0" cy="576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E0F25-152A-4E04-A277-9AA3A777D379}"/>
                </a:ext>
              </a:extLst>
            </p:cNvPr>
            <p:cNvSpPr txBox="1"/>
            <p:nvPr/>
          </p:nvSpPr>
          <p:spPr>
            <a:xfrm>
              <a:off x="1951509" y="3541714"/>
              <a:ext cx="161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绘图更新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7CFD50E-86D7-4B4E-94ED-42427CE01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611" b="13348"/>
            <a:stretch/>
          </p:blipFill>
          <p:spPr>
            <a:xfrm>
              <a:off x="1378149" y="3934691"/>
              <a:ext cx="2190541" cy="1786288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43FD61A-FDAE-404D-8E92-6D0D194126E7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58" y="934520"/>
              <a:ext cx="0" cy="574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5516072-345F-4230-BEA8-7B526123F7C9}"/>
              </a:ext>
            </a:extLst>
          </p:cNvPr>
          <p:cNvGrpSpPr/>
          <p:nvPr/>
        </p:nvGrpSpPr>
        <p:grpSpPr>
          <a:xfrm>
            <a:off x="5418594" y="976259"/>
            <a:ext cx="5469294" cy="4905482"/>
            <a:chOff x="4636245" y="1038116"/>
            <a:chExt cx="5469294" cy="490548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869A265-675D-40E6-BB7D-DD552FFC00EA}"/>
                </a:ext>
              </a:extLst>
            </p:cNvPr>
            <p:cNvSpPr/>
            <p:nvPr/>
          </p:nvSpPr>
          <p:spPr>
            <a:xfrm>
              <a:off x="4919248" y="2261509"/>
              <a:ext cx="3166491" cy="7163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画图队列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339A1E4-5412-420F-A0C8-2D6413F6F642}"/>
                </a:ext>
              </a:extLst>
            </p:cNvPr>
            <p:cNvSpPr/>
            <p:nvPr/>
          </p:nvSpPr>
          <p:spPr>
            <a:xfrm>
              <a:off x="4636245" y="1707834"/>
              <a:ext cx="3166491" cy="716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数据队列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1B368C9-095E-49FF-A5E6-CDE79B6ABAA6}"/>
                </a:ext>
              </a:extLst>
            </p:cNvPr>
            <p:cNvSpPr txBox="1"/>
            <p:nvPr/>
          </p:nvSpPr>
          <p:spPr>
            <a:xfrm>
              <a:off x="4889052" y="1164018"/>
              <a:ext cx="3044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数据接收</a:t>
              </a:r>
              <a:r>
                <a:rPr lang="en-US" altLang="zh-CN" dirty="0"/>
                <a:t> </a:t>
              </a:r>
              <a:r>
                <a:rPr lang="zh-CN" altLang="en-US" dirty="0"/>
                <a:t>切块</a:t>
              </a:r>
              <a:r>
                <a:rPr lang="en-US" altLang="zh-CN" dirty="0"/>
                <a:t> </a:t>
              </a:r>
              <a:r>
                <a:rPr lang="zh-CN" altLang="en-US" dirty="0"/>
                <a:t>归一化</a:t>
              </a:r>
              <a:r>
                <a:rPr lang="en-US" altLang="zh-CN" dirty="0"/>
                <a:t> </a:t>
              </a:r>
              <a:r>
                <a:rPr lang="zh-CN" altLang="en-US" dirty="0"/>
                <a:t>分路 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022FDA4-FEB4-4BC0-9CF3-006ED2DEEC40}"/>
                </a:ext>
              </a:extLst>
            </p:cNvPr>
            <p:cNvCxnSpPr>
              <a:cxnSpLocks/>
            </p:cNvCxnSpPr>
            <p:nvPr/>
          </p:nvCxnSpPr>
          <p:spPr>
            <a:xfrm>
              <a:off x="5362924" y="2996464"/>
              <a:ext cx="0" cy="1160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54D915-E4E0-4644-98BC-26C040398F28}"/>
                </a:ext>
              </a:extLst>
            </p:cNvPr>
            <p:cNvSpPr txBox="1"/>
            <p:nvPr/>
          </p:nvSpPr>
          <p:spPr>
            <a:xfrm>
              <a:off x="5362924" y="2534603"/>
              <a:ext cx="1165607" cy="41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08A0E35-6939-431C-8779-50C58959A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9710" y="1038116"/>
              <a:ext cx="24350" cy="297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227CF08-4A77-4F0D-8DD7-FC92107DDF5B}"/>
                </a:ext>
              </a:extLst>
            </p:cNvPr>
            <p:cNvSpPr txBox="1"/>
            <p:nvPr/>
          </p:nvSpPr>
          <p:spPr>
            <a:xfrm>
              <a:off x="5396472" y="3382661"/>
              <a:ext cx="2689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结果预测，绘图更新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68D81E8-E5A4-4969-B697-1A8F840E8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611" b="13348"/>
            <a:stretch/>
          </p:blipFill>
          <p:spPr>
            <a:xfrm>
              <a:off x="4826647" y="4157309"/>
              <a:ext cx="2190541" cy="1786289"/>
            </a:xfrm>
            <a:prstGeom prst="rect">
              <a:avLst/>
            </a:prstGeom>
          </p:spPr>
        </p:pic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C716EBC-BC97-4E83-A221-9906A0065AB3}"/>
                </a:ext>
              </a:extLst>
            </p:cNvPr>
            <p:cNvCxnSpPr>
              <a:cxnSpLocks/>
            </p:cNvCxnSpPr>
            <p:nvPr/>
          </p:nvCxnSpPr>
          <p:spPr>
            <a:xfrm>
              <a:off x="4864388" y="1057315"/>
              <a:ext cx="0" cy="650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296E7FF-E3F6-4F23-99A2-8FF88CAE879A}"/>
                </a:ext>
              </a:extLst>
            </p:cNvPr>
            <p:cNvSpPr txBox="1"/>
            <p:nvPr/>
          </p:nvSpPr>
          <p:spPr>
            <a:xfrm flipH="1">
              <a:off x="8485977" y="1884444"/>
              <a:ext cx="46863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GUI</a:t>
              </a:r>
              <a:r>
                <a:rPr lang="zh-CN" altLang="en-US" dirty="0"/>
                <a:t>事件循环</a:t>
              </a: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9251DC0E-5B08-4C22-B2C9-D75F45B5C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6132" y="4156826"/>
              <a:ext cx="2729407" cy="178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91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/>
          <p:nvPr/>
        </p:nvSpPr>
        <p:spPr>
          <a:xfrm>
            <a:off x="378715" y="346928"/>
            <a:ext cx="31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软件系统设计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CA0667B6-B90E-4544-886D-1974C414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92" y="914399"/>
            <a:ext cx="8160815" cy="53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0"/>
            <a:ext cx="6336000" cy="6858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611" r="-52611"/>
            </a:stretch>
          </a:blip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053" name="矩形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0" y="1279525"/>
            <a:ext cx="6336000" cy="4389438"/>
          </a:xfrm>
          <a:prstGeom prst="rect">
            <a:avLst/>
          </a:prstGeom>
          <a:solidFill>
            <a:schemeClr val="accent1">
              <a:alpha val="76077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90000"/>
              </a:lnSpc>
            </a:pPr>
            <a:r>
              <a:rPr lang="en-US" altLang="zh-CN" sz="16600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  <a:sym typeface="宋体" pitchFamily="2" charset="-122"/>
              </a:rPr>
              <a:t>04</a:t>
            </a:r>
            <a:endParaRPr lang="zh-CN" altLang="zh-CN" sz="16600" dirty="0">
              <a:solidFill>
                <a:srgbClr val="FFFFFF"/>
              </a:solidFill>
              <a:latin typeface="Impact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 bwMode="auto">
          <a:xfrm>
            <a:off x="6851650" y="2733675"/>
            <a:ext cx="5321300" cy="1390651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1" dirty="0">
                <a:latin typeface="微软雅黑" pitchFamily="34" charset="-122"/>
              </a:rPr>
              <a:t>模型部署与</a:t>
            </a:r>
            <a:r>
              <a:rPr lang="en-US" altLang="zh-CN" sz="3200" b="1" dirty="0" err="1">
                <a:latin typeface="微软雅黑" pitchFamily="34" charset="-122"/>
              </a:rPr>
              <a:t>TensorRT</a:t>
            </a:r>
            <a:r>
              <a:rPr lang="zh-CN" altLang="en-US" sz="3200" b="1" dirty="0">
                <a:latin typeface="微软雅黑" pitchFamily="34" charset="-122"/>
              </a:rPr>
              <a:t>优化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6477000" y="3133725"/>
            <a:ext cx="685038" cy="590550"/>
          </a:xfrm>
          <a:prstGeom prst="triangl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/>
          <p:nvPr/>
        </p:nvSpPr>
        <p:spPr>
          <a:xfrm>
            <a:off x="378715" y="346928"/>
            <a:ext cx="31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TensorRT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有什么用？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1C9FB4E-DE98-F075-DF26-040857BEE264}"/>
              </a:ext>
            </a:extLst>
          </p:cNvPr>
          <p:cNvSpPr txBox="1"/>
          <p:nvPr/>
        </p:nvSpPr>
        <p:spPr>
          <a:xfrm>
            <a:off x="544638" y="1005728"/>
            <a:ext cx="111027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TensorRT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是可以在</a:t>
            </a:r>
            <a:r>
              <a:rPr lang="en-US" altLang="zh-CN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NVIDIA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各种</a:t>
            </a:r>
            <a:r>
              <a:rPr lang="en-US" altLang="zh-CN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硬件平台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下运行的一个</a:t>
            </a:r>
            <a:r>
              <a:rPr lang="en-US" altLang="zh-CN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C++/python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推理框架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。我们利用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Pytorch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TensorFlow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或者其他框架训练好的模型，可以转化为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TensorRT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的格式，然后利用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TensorRT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推理引擎去运行我们这个模型，从而提升这个模型在英伟达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上运行的速度。速度提升的比例是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比较可观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在推理阶段，基于</a:t>
            </a:r>
            <a:r>
              <a:rPr lang="en-US" altLang="zh-CN" b="1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TensorRT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的应用可以提供同比单一</a:t>
            </a:r>
            <a:r>
              <a:rPr lang="en-US" altLang="zh-CN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CPU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平台高达</a:t>
            </a:r>
            <a:r>
              <a:rPr lang="en-US" altLang="zh-CN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40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倍的加速效果。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TensorRT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可以从所有主流的深度学习框架中导入训练好的模型并进行优化，同时提供相应的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和解析器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(parser)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，此外它还可以利用高精度对低精度进行校验。生成经过优化的运行时引擎可以部署到数据中心，车辆端和嵌入式环境中。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DEFEE6-9D09-CC16-10C5-C4D49AD9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47" y="3162949"/>
            <a:ext cx="7390029" cy="27653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BE650592-5689-D56F-2279-AC383F598232}"/>
              </a:ext>
            </a:extLst>
          </p:cNvPr>
          <p:cNvSpPr/>
          <p:nvPr/>
        </p:nvSpPr>
        <p:spPr>
          <a:xfrm>
            <a:off x="11165904" y="3659188"/>
            <a:ext cx="873376" cy="51438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04CC15D-AE54-519A-85A5-CB0CA46A1480}"/>
              </a:ext>
            </a:extLst>
          </p:cNvPr>
          <p:cNvSpPr/>
          <p:nvPr/>
        </p:nvSpPr>
        <p:spPr>
          <a:xfrm>
            <a:off x="11112500" y="1690653"/>
            <a:ext cx="873376" cy="51438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1"/>
          <p:cNvSpPr txBox="1"/>
          <p:nvPr/>
        </p:nvSpPr>
        <p:spPr>
          <a:xfrm>
            <a:off x="378715" y="346928"/>
            <a:ext cx="31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模型部署思路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Freeform 7"/>
          <p:cNvSpPr>
            <a:spLocks/>
          </p:cNvSpPr>
          <p:nvPr/>
        </p:nvSpPr>
        <p:spPr bwMode="auto">
          <a:xfrm>
            <a:off x="3259138" y="2482850"/>
            <a:ext cx="3106737" cy="2836863"/>
          </a:xfrm>
          <a:custGeom>
            <a:avLst/>
            <a:gdLst>
              <a:gd name="T0" fmla="*/ 2147483647 w 4137"/>
              <a:gd name="T1" fmla="*/ 2147483647 h 3776"/>
              <a:gd name="T2" fmla="*/ 2147483647 w 4137"/>
              <a:gd name="T3" fmla="*/ 2147483647 h 3776"/>
              <a:gd name="T4" fmla="*/ 2147483647 w 4137"/>
              <a:gd name="T5" fmla="*/ 2147483647 h 3776"/>
              <a:gd name="T6" fmla="*/ 2147483647 w 4137"/>
              <a:gd name="T7" fmla="*/ 2147483647 h 3776"/>
              <a:gd name="T8" fmla="*/ 2147483647 w 4137"/>
              <a:gd name="T9" fmla="*/ 2147483647 h 3776"/>
              <a:gd name="T10" fmla="*/ 2147483647 w 4137"/>
              <a:gd name="T11" fmla="*/ 2147483647 h 3776"/>
              <a:gd name="T12" fmla="*/ 2147483647 w 4137"/>
              <a:gd name="T13" fmla="*/ 2147483647 h 3776"/>
              <a:gd name="T14" fmla="*/ 2147483647 w 4137"/>
              <a:gd name="T15" fmla="*/ 0 h 3776"/>
              <a:gd name="T16" fmla="*/ 2147483647 w 4137"/>
              <a:gd name="T17" fmla="*/ 2147483647 h 37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37" h="3776">
                <a:moveTo>
                  <a:pt x="2687" y="148"/>
                </a:moveTo>
                <a:cubicBezTo>
                  <a:pt x="3536" y="487"/>
                  <a:pt x="3958" y="1447"/>
                  <a:pt x="3629" y="2303"/>
                </a:cubicBezTo>
                <a:cubicBezTo>
                  <a:pt x="3297" y="3166"/>
                  <a:pt x="2328" y="3597"/>
                  <a:pt x="1466" y="3265"/>
                </a:cubicBezTo>
                <a:cubicBezTo>
                  <a:pt x="610" y="2936"/>
                  <a:pt x="179" y="1980"/>
                  <a:pt x="496" y="1123"/>
                </a:cubicBezTo>
                <a:lnTo>
                  <a:pt x="348" y="1066"/>
                </a:lnTo>
                <a:cubicBezTo>
                  <a:pt x="0" y="2005"/>
                  <a:pt x="471" y="3053"/>
                  <a:pt x="1409" y="3413"/>
                </a:cubicBezTo>
                <a:cubicBezTo>
                  <a:pt x="2353" y="3776"/>
                  <a:pt x="3414" y="3305"/>
                  <a:pt x="3777" y="2360"/>
                </a:cubicBezTo>
                <a:cubicBezTo>
                  <a:pt x="4137" y="1422"/>
                  <a:pt x="3675" y="371"/>
                  <a:pt x="2744" y="0"/>
                </a:cubicBezTo>
                <a:lnTo>
                  <a:pt x="2687" y="1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642938" y="3659188"/>
            <a:ext cx="3095625" cy="2619375"/>
          </a:xfrm>
          <a:custGeom>
            <a:avLst/>
            <a:gdLst>
              <a:gd name="T0" fmla="*/ 2147483647 w 4122"/>
              <a:gd name="T1" fmla="*/ 2147483647 h 3487"/>
              <a:gd name="T2" fmla="*/ 2147483647 w 4122"/>
              <a:gd name="T3" fmla="*/ 2147483647 h 3487"/>
              <a:gd name="T4" fmla="*/ 2147483647 w 4122"/>
              <a:gd name="T5" fmla="*/ 2147483647 h 3487"/>
              <a:gd name="T6" fmla="*/ 2147483647 w 4122"/>
              <a:gd name="T7" fmla="*/ 2147483647 h 3487"/>
              <a:gd name="T8" fmla="*/ 2147483647 w 4122"/>
              <a:gd name="T9" fmla="*/ 2147483647 h 3487"/>
              <a:gd name="T10" fmla="*/ 2147483647 w 4122"/>
              <a:gd name="T11" fmla="*/ 2147483647 h 3487"/>
              <a:gd name="T12" fmla="*/ 2147483647 w 4122"/>
              <a:gd name="T13" fmla="*/ 2147483647 h 3487"/>
              <a:gd name="T14" fmla="*/ 2147483647 w 4122"/>
              <a:gd name="T15" fmla="*/ 0 h 3487"/>
              <a:gd name="T16" fmla="*/ 2147483647 w 4122"/>
              <a:gd name="T17" fmla="*/ 2147483647 h 34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22" h="3487">
                <a:moveTo>
                  <a:pt x="3119" y="125"/>
                </a:moveTo>
                <a:cubicBezTo>
                  <a:pt x="3828" y="702"/>
                  <a:pt x="3944" y="1744"/>
                  <a:pt x="3374" y="2463"/>
                </a:cubicBezTo>
                <a:cubicBezTo>
                  <a:pt x="2799" y="3187"/>
                  <a:pt x="1746" y="3308"/>
                  <a:pt x="1022" y="2734"/>
                </a:cubicBezTo>
                <a:cubicBezTo>
                  <a:pt x="303" y="2164"/>
                  <a:pt x="178" y="1123"/>
                  <a:pt x="737" y="399"/>
                </a:cubicBezTo>
                <a:lnTo>
                  <a:pt x="613" y="301"/>
                </a:lnTo>
                <a:cubicBezTo>
                  <a:pt x="0" y="1093"/>
                  <a:pt x="136" y="2234"/>
                  <a:pt x="923" y="2858"/>
                </a:cubicBezTo>
                <a:cubicBezTo>
                  <a:pt x="1716" y="3487"/>
                  <a:pt x="2869" y="3354"/>
                  <a:pt x="3498" y="2561"/>
                </a:cubicBezTo>
                <a:cubicBezTo>
                  <a:pt x="4122" y="1774"/>
                  <a:pt x="3996" y="632"/>
                  <a:pt x="3218" y="0"/>
                </a:cubicBezTo>
                <a:lnTo>
                  <a:pt x="3119" y="12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1079500" y="901700"/>
            <a:ext cx="2943225" cy="2833688"/>
          </a:xfrm>
          <a:custGeom>
            <a:avLst/>
            <a:gdLst>
              <a:gd name="T0" fmla="*/ 2147483647 w 3919"/>
              <a:gd name="T1" fmla="*/ 2147483647 h 3773"/>
              <a:gd name="T2" fmla="*/ 2147483647 w 3919"/>
              <a:gd name="T3" fmla="*/ 2147483647 h 3773"/>
              <a:gd name="T4" fmla="*/ 2147483647 w 3919"/>
              <a:gd name="T5" fmla="*/ 2147483647 h 3773"/>
              <a:gd name="T6" fmla="*/ 2147483647 w 3919"/>
              <a:gd name="T7" fmla="*/ 2147483647 h 3773"/>
              <a:gd name="T8" fmla="*/ 2147483647 w 3919"/>
              <a:gd name="T9" fmla="*/ 2147483647 h 3773"/>
              <a:gd name="T10" fmla="*/ 2147483647 w 3919"/>
              <a:gd name="T11" fmla="*/ 2147483647 h 3773"/>
              <a:gd name="T12" fmla="*/ 2147483647 w 3919"/>
              <a:gd name="T13" fmla="*/ 2147483647 h 3773"/>
              <a:gd name="T14" fmla="*/ 2147483647 w 3919"/>
              <a:gd name="T15" fmla="*/ 2147483647 h 3773"/>
              <a:gd name="T16" fmla="*/ 2147483647 w 3919"/>
              <a:gd name="T17" fmla="*/ 2147483647 h 37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919" h="3773">
                <a:moveTo>
                  <a:pt x="1687" y="3617"/>
                </a:moveTo>
                <a:cubicBezTo>
                  <a:pt x="785" y="3466"/>
                  <a:pt x="170" y="2617"/>
                  <a:pt x="309" y="1711"/>
                </a:cubicBezTo>
                <a:cubicBezTo>
                  <a:pt x="450" y="797"/>
                  <a:pt x="1305" y="171"/>
                  <a:pt x="2219" y="311"/>
                </a:cubicBezTo>
                <a:cubicBezTo>
                  <a:pt x="3125" y="451"/>
                  <a:pt x="3749" y="1294"/>
                  <a:pt x="3622" y="2199"/>
                </a:cubicBezTo>
                <a:lnTo>
                  <a:pt x="3778" y="2223"/>
                </a:lnTo>
                <a:cubicBezTo>
                  <a:pt x="3919" y="1231"/>
                  <a:pt x="3236" y="308"/>
                  <a:pt x="2243" y="155"/>
                </a:cubicBezTo>
                <a:cubicBezTo>
                  <a:pt x="1243" y="0"/>
                  <a:pt x="307" y="687"/>
                  <a:pt x="153" y="1687"/>
                </a:cubicBezTo>
                <a:cubicBezTo>
                  <a:pt x="0" y="2680"/>
                  <a:pt x="675" y="3609"/>
                  <a:pt x="1663" y="3773"/>
                </a:cubicBezTo>
                <a:lnTo>
                  <a:pt x="1687" y="36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958850" y="1333500"/>
            <a:ext cx="873125" cy="8715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1962150" y="5640388"/>
            <a:ext cx="871538" cy="87153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5653088" y="3875088"/>
            <a:ext cx="871537" cy="8715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110115" y="4152878"/>
            <a:ext cx="221099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在嵌入式平台使用</a:t>
            </a:r>
            <a:r>
              <a:rPr kumimoji="0" lang="en-US" altLang="zh-CN" sz="2000" kern="0" dirty="0" err="1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TensorRT</a:t>
            </a:r>
            <a:r>
              <a:rPr kumimoji="0" lang="zh-CN" altLang="en-US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工具进行模型重构</a:t>
            </a: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1734343" y="1553975"/>
            <a:ext cx="17986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准备预测部署模型</a:t>
            </a:r>
            <a:r>
              <a:rPr kumimoji="0" lang="en-US" altLang="zh-CN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——PC</a:t>
            </a:r>
            <a:r>
              <a:rPr kumimoji="0" lang="zh-CN" altLang="en-US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训练，并且使用特定接口保存推理模型和参数</a:t>
            </a:r>
          </a:p>
        </p:txBody>
      </p: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3935413" y="3230563"/>
            <a:ext cx="1800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推理优化</a:t>
            </a:r>
            <a:endParaRPr kumimoji="0" lang="en-US" altLang="zh-CN" sz="2000" kern="0" dirty="0">
              <a:solidFill>
                <a:srgbClr val="292929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2000" kern="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精度选择</a:t>
            </a:r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1993900" y="5749925"/>
            <a:ext cx="7747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+mn-ea"/>
              </a:rPr>
              <a:t>2</a:t>
            </a:r>
            <a:endParaRPr kumimoji="0" lang="zh-CN" altLang="en-US" sz="32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5719763" y="4002088"/>
            <a:ext cx="7747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+mn-ea"/>
              </a:rPr>
              <a:t>3</a:t>
            </a:r>
            <a:endParaRPr kumimoji="0" lang="zh-CN" altLang="en-US" sz="3200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5D00B6-500C-AB9C-02EA-F5E21924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1256478"/>
            <a:ext cx="4361371" cy="38239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8BC043-1A27-3A21-20A2-B1F404F6159A}"/>
              </a:ext>
            </a:extLst>
          </p:cNvPr>
          <p:cNvSpPr txBox="1"/>
          <p:nvPr/>
        </p:nvSpPr>
        <p:spPr>
          <a:xfrm>
            <a:off x="11112500" y="1769269"/>
            <a:ext cx="125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构建期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496E26-BDD2-F866-B123-9660B69916B7}"/>
              </a:ext>
            </a:extLst>
          </p:cNvPr>
          <p:cNvSpPr txBox="1"/>
          <p:nvPr/>
        </p:nvSpPr>
        <p:spPr>
          <a:xfrm>
            <a:off x="11112500" y="3753783"/>
            <a:ext cx="125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运行期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77C188-2D76-1392-BCB6-5C5FAA9891F3}"/>
              </a:ext>
            </a:extLst>
          </p:cNvPr>
          <p:cNvCxnSpPr>
            <a:cxnSpLocks/>
          </p:cNvCxnSpPr>
          <p:nvPr/>
        </p:nvCxnSpPr>
        <p:spPr>
          <a:xfrm>
            <a:off x="11602592" y="2138601"/>
            <a:ext cx="0" cy="1615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2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/>
          <p:nvPr/>
        </p:nvSpPr>
        <p:spPr>
          <a:xfrm>
            <a:off x="378715" y="346928"/>
            <a:ext cx="31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推理加速与精度选择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7E27B8E-84B8-A165-4606-47D9724EF277}"/>
              </a:ext>
            </a:extLst>
          </p:cNvPr>
          <p:cNvSpPr txBox="1"/>
          <p:nvPr/>
        </p:nvSpPr>
        <p:spPr>
          <a:xfrm>
            <a:off x="822302" y="808593"/>
            <a:ext cx="954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tensorRT</a:t>
            </a:r>
            <a:r>
              <a:rPr lang="zh-CN" altLang="en-US" dirty="0"/>
              <a:t>支持的精度主要是</a:t>
            </a:r>
            <a:r>
              <a:rPr lang="en-US" altLang="zh-CN" dirty="0"/>
              <a:t>FP32,FP16,TF32,BF16,INT8,FP8</a:t>
            </a:r>
            <a:r>
              <a:rPr lang="zh-CN" altLang="en-US" dirty="0"/>
              <a:t>等精度</a:t>
            </a:r>
            <a:endParaRPr lang="en-US" altLang="zh-CN" dirty="0"/>
          </a:p>
          <a:p>
            <a:r>
              <a:rPr lang="en-US" altLang="zh-CN" dirty="0"/>
              <a:t>TF32</a:t>
            </a:r>
            <a:r>
              <a:rPr lang="zh-CN" altLang="en-US" dirty="0"/>
              <a:t>是</a:t>
            </a:r>
            <a:r>
              <a:rPr lang="en-US" altLang="zh-CN" dirty="0"/>
              <a:t>NVIDIA</a:t>
            </a:r>
            <a:r>
              <a:rPr lang="zh-CN" altLang="en-US" dirty="0"/>
              <a:t>专门适配硬件平台的一种数据类型，这种数据类型是推理时默认开启的。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2B3CB7-1952-DE3A-AFDB-14DBF829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924"/>
            <a:ext cx="4045727" cy="23027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1A3C846-E277-5290-C764-B7C50CBCF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" y="4135691"/>
            <a:ext cx="8835071" cy="2302726"/>
          </a:xfrm>
          <a:prstGeom prst="rect">
            <a:avLst/>
          </a:prstGeom>
        </p:spPr>
      </p:pic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44FEF58C-6A01-FF64-0022-2758B51067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573205"/>
              </p:ext>
            </p:extLst>
          </p:nvPr>
        </p:nvGraphicFramePr>
        <p:xfrm>
          <a:off x="7527902" y="148171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1D91C83-E812-1BC1-8CAE-59536002C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5181"/>
              </p:ext>
            </p:extLst>
          </p:nvPr>
        </p:nvGraphicFramePr>
        <p:xfrm>
          <a:off x="4045727" y="2408818"/>
          <a:ext cx="3403600" cy="88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88048249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02426684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81500312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46826392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使用精度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准确率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推理时间</a:t>
                      </a:r>
                      <a:r>
                        <a:rPr lang="en-US" altLang="zh-CN" sz="1100" u="none" strike="noStrike">
                          <a:effectLst/>
                        </a:rPr>
                        <a:t>(10000</a:t>
                      </a:r>
                      <a:r>
                        <a:rPr lang="zh-CN" altLang="en-US" sz="1100" u="none" strike="noStrike">
                          <a:effectLst/>
                        </a:rPr>
                        <a:t>次</a:t>
                      </a:r>
                      <a:r>
                        <a:rPr lang="en-US" altLang="zh-CN" sz="1100" u="none" strike="noStrike">
                          <a:effectLst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构建时间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360648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FP32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4.95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889836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TF32(</a:t>
                      </a:r>
                      <a:r>
                        <a:rPr lang="zh-CN" altLang="en-US" sz="1100" u="none" strike="noStrike">
                          <a:effectLst/>
                        </a:rPr>
                        <a:t>默认</a:t>
                      </a:r>
                      <a:r>
                        <a:rPr lang="en-US" altLang="zh-CN" sz="1100" u="none" strike="noStrike">
                          <a:effectLst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4.38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80409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FP16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4.12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63253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BF16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3.96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9973155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B853125C-27F0-958C-0982-DE617AE7657F}"/>
              </a:ext>
            </a:extLst>
          </p:cNvPr>
          <p:cNvSpPr txBox="1"/>
          <p:nvPr/>
        </p:nvSpPr>
        <p:spPr>
          <a:xfrm>
            <a:off x="3928219" y="6447126"/>
            <a:ext cx="191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图：理论精度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2545FE-434E-7337-6E8E-8E858237A41E}"/>
              </a:ext>
            </a:extLst>
          </p:cNvPr>
          <p:cNvSpPr txBox="1"/>
          <p:nvPr/>
        </p:nvSpPr>
        <p:spPr>
          <a:xfrm>
            <a:off x="1370311" y="3759023"/>
            <a:ext cx="191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图：精度对比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6613B84-6853-6462-0BCA-6B288B89C711}"/>
              </a:ext>
            </a:extLst>
          </p:cNvPr>
          <p:cNvSpPr txBox="1"/>
          <p:nvPr/>
        </p:nvSpPr>
        <p:spPr>
          <a:xfrm>
            <a:off x="5136003" y="3306527"/>
            <a:ext cx="191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图：实际对比统计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B07507F-A09E-BAF9-95EB-446CFBA4AF40}"/>
              </a:ext>
            </a:extLst>
          </p:cNvPr>
          <p:cNvSpPr txBox="1"/>
          <p:nvPr/>
        </p:nvSpPr>
        <p:spPr>
          <a:xfrm>
            <a:off x="9606828" y="4135691"/>
            <a:ext cx="191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图：实际精度对比</a:t>
            </a:r>
          </a:p>
        </p:txBody>
      </p:sp>
    </p:spTree>
    <p:extLst>
      <p:ext uri="{BB962C8B-B14F-4D97-AF65-F5344CB8AC3E}">
        <p14:creationId xmlns:p14="http://schemas.microsoft.com/office/powerpoint/2010/main" val="127406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>
            <a:extLst>
              <a:ext uri="{FF2B5EF4-FFF2-40B4-BE49-F238E27FC236}">
                <a16:creationId xmlns:a16="http://schemas.microsoft.com/office/drawing/2014/main" id="{36169D02-7229-4470-BD36-69A48DBE038B}"/>
              </a:ext>
            </a:extLst>
          </p:cNvPr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项目概要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1D4741C2-84E9-469C-9914-D1E9CC879438}"/>
              </a:ext>
            </a:extLst>
          </p:cNvPr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FA3D8C-A2EB-4DD0-8EE4-D69EBCAB28D8}"/>
                </a:ext>
              </a:extLst>
            </p:cNvPr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8F80DC-8F5D-4CD6-BFCA-070B28E70F52}"/>
                </a:ext>
              </a:extLst>
            </p:cNvPr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CCCCF64-BCEE-4FB1-84AB-F6E48236D51E}"/>
              </a:ext>
            </a:extLst>
          </p:cNvPr>
          <p:cNvSpPr txBox="1"/>
          <p:nvPr/>
        </p:nvSpPr>
        <p:spPr>
          <a:xfrm>
            <a:off x="5040755" y="1006606"/>
            <a:ext cx="2692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产出成果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A6DF5F4-D49A-490A-9E52-4CB034534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324496"/>
              </p:ext>
            </p:extLst>
          </p:nvPr>
        </p:nvGraphicFramePr>
        <p:xfrm>
          <a:off x="1493901" y="1006606"/>
          <a:ext cx="9786089" cy="570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8621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C32D982-9DE2-4792-99CA-D9B7D35907E3}"/>
              </a:ext>
            </a:extLst>
          </p:cNvPr>
          <p:cNvSpPr/>
          <p:nvPr/>
        </p:nvSpPr>
        <p:spPr>
          <a:xfrm>
            <a:off x="4229548" y="3701750"/>
            <a:ext cx="3732903" cy="2134549"/>
          </a:xfrm>
          <a:prstGeom prst="roundRect">
            <a:avLst>
              <a:gd name="adj" fmla="val 14938"/>
            </a:avLst>
          </a:prstGeom>
          <a:solidFill>
            <a:schemeClr val="bg1"/>
          </a:solidFill>
          <a:ln w="28575">
            <a:solidFill>
              <a:srgbClr val="FDC4A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DCEE28A-F8D8-43F1-BEFC-56304BA2A261}"/>
              </a:ext>
            </a:extLst>
          </p:cNvPr>
          <p:cNvSpPr/>
          <p:nvPr/>
        </p:nvSpPr>
        <p:spPr>
          <a:xfrm>
            <a:off x="232884" y="3754204"/>
            <a:ext cx="3732903" cy="2134549"/>
          </a:xfrm>
          <a:prstGeom prst="roundRect">
            <a:avLst>
              <a:gd name="adj" fmla="val 14938"/>
            </a:avLst>
          </a:prstGeom>
          <a:solidFill>
            <a:schemeClr val="bg1"/>
          </a:solidFill>
          <a:ln w="28575">
            <a:solidFill>
              <a:srgbClr val="FDC4A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0E11A20-261D-4469-BB01-9A9E7525847B}"/>
              </a:ext>
            </a:extLst>
          </p:cNvPr>
          <p:cNvSpPr/>
          <p:nvPr/>
        </p:nvSpPr>
        <p:spPr>
          <a:xfrm>
            <a:off x="232885" y="1337809"/>
            <a:ext cx="3732903" cy="2134549"/>
          </a:xfrm>
          <a:prstGeom prst="roundRect">
            <a:avLst>
              <a:gd name="adj" fmla="val 14938"/>
            </a:avLst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6169D02-7229-4470-BD36-69A48DBE038B}"/>
              </a:ext>
            </a:extLst>
          </p:cNvPr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项目概要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1D4741C2-84E9-469C-9914-D1E9CC879438}"/>
              </a:ext>
            </a:extLst>
          </p:cNvPr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FA3D8C-A2EB-4DD0-8EE4-D69EBCAB28D8}"/>
                </a:ext>
              </a:extLst>
            </p:cNvPr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8F80DC-8F5D-4CD6-BFCA-070B28E70F52}"/>
                </a:ext>
              </a:extLst>
            </p:cNvPr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CBAB9BC-D60E-416B-83FA-06D820E1058C}"/>
              </a:ext>
            </a:extLst>
          </p:cNvPr>
          <p:cNvSpPr txBox="1"/>
          <p:nvPr/>
        </p:nvSpPr>
        <p:spPr>
          <a:xfrm>
            <a:off x="351371" y="853134"/>
            <a:ext cx="5468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探索了各种软件硬件平台 实现较好的多平台支持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F337BCD-78A9-489A-BD78-081CD95655F2}"/>
              </a:ext>
            </a:extLst>
          </p:cNvPr>
          <p:cNvGrpSpPr/>
          <p:nvPr/>
        </p:nvGrpSpPr>
        <p:grpSpPr>
          <a:xfrm>
            <a:off x="4229547" y="1337809"/>
            <a:ext cx="3732903" cy="2134549"/>
            <a:chOff x="2976254" y="1268297"/>
            <a:chExt cx="3732903" cy="2134549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8023002-0EB3-4EEC-BC89-99B507C39C03}"/>
                </a:ext>
              </a:extLst>
            </p:cNvPr>
            <p:cNvSpPr/>
            <p:nvPr/>
          </p:nvSpPr>
          <p:spPr>
            <a:xfrm>
              <a:off x="2976254" y="1268297"/>
              <a:ext cx="3732903" cy="2134549"/>
            </a:xfrm>
            <a:prstGeom prst="roundRect">
              <a:avLst>
                <a:gd name="adj" fmla="val 14938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B23467B-812B-4C83-9E3C-9FE7B809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109" y="1491825"/>
              <a:ext cx="2445520" cy="6965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AE50FE-281B-465D-A69F-0D4D1F828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615" y="2397609"/>
              <a:ext cx="2772162" cy="70494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B83235B-FD6C-4E55-9398-37985115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43" y="4165657"/>
            <a:ext cx="2114845" cy="11241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459C05C-9C36-4520-9733-F93719538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60" y="1638096"/>
            <a:ext cx="2877299" cy="15339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0068C5-906A-4805-8EB1-1B8C23B6C0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787" b="35705"/>
          <a:stretch/>
        </p:blipFill>
        <p:spPr>
          <a:xfrm>
            <a:off x="501397" y="3899427"/>
            <a:ext cx="3044964" cy="1785218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502878A2-C075-4843-A5A1-8897943D3A8E}"/>
              </a:ext>
            </a:extLst>
          </p:cNvPr>
          <p:cNvGrpSpPr/>
          <p:nvPr/>
        </p:nvGrpSpPr>
        <p:grpSpPr>
          <a:xfrm>
            <a:off x="8226209" y="1337809"/>
            <a:ext cx="3732903" cy="4546033"/>
            <a:chOff x="6891133" y="943178"/>
            <a:chExt cx="3732903" cy="454603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000D3B5E-39E1-46B2-8C8F-488F2E1F06E4}"/>
                </a:ext>
              </a:extLst>
            </p:cNvPr>
            <p:cNvSpPr/>
            <p:nvPr/>
          </p:nvSpPr>
          <p:spPr>
            <a:xfrm>
              <a:off x="6891133" y="943178"/>
              <a:ext cx="3732903" cy="4546033"/>
            </a:xfrm>
            <a:prstGeom prst="roundRect">
              <a:avLst>
                <a:gd name="adj" fmla="val 14938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3A6FBA4-DD26-47F4-A752-6E9B7A7B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8120" y="1368789"/>
              <a:ext cx="2445521" cy="6093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2392B50-DC9D-4723-9658-A54C00A67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8120" y="2366104"/>
              <a:ext cx="1955916" cy="54403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3D5C322-496B-402F-9B56-BE327F8858BE}"/>
                </a:ext>
              </a:extLst>
            </p:cNvPr>
            <p:cNvGrpSpPr/>
            <p:nvPr/>
          </p:nvGrpSpPr>
          <p:grpSpPr>
            <a:xfrm>
              <a:off x="7328120" y="3298093"/>
              <a:ext cx="2140661" cy="638002"/>
              <a:chOff x="8554821" y="4503963"/>
              <a:chExt cx="2140661" cy="638002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B238F4C-0885-4E4C-AB17-E6CF6EB1E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3091" y="4503963"/>
                <a:ext cx="1422391" cy="63800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76753D6-6BD2-4D32-8396-84C7E4F5B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4821" y="4568288"/>
                <a:ext cx="718270" cy="544030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2894ABF-D557-48B0-B047-BB823DD0E030}"/>
                </a:ext>
              </a:extLst>
            </p:cNvPr>
            <p:cNvGrpSpPr/>
            <p:nvPr/>
          </p:nvGrpSpPr>
          <p:grpSpPr>
            <a:xfrm>
              <a:off x="7328120" y="4388379"/>
              <a:ext cx="2140661" cy="638002"/>
              <a:chOff x="8554821" y="4503963"/>
              <a:chExt cx="2140661" cy="638002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F2C07A90-8CC9-463D-A78F-D509DB95F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3091" y="4503963"/>
                <a:ext cx="1422391" cy="638002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283FAD4A-6704-4857-8B4B-649943EF2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4821" y="4568288"/>
                <a:ext cx="718270" cy="544030"/>
              </a:xfrm>
              <a:prstGeom prst="rect">
                <a:avLst/>
              </a:prstGeom>
            </p:spPr>
          </p:pic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FDB0508-F479-4F05-8E70-3BB095A3574B}"/>
                </a:ext>
              </a:extLst>
            </p:cNvPr>
            <p:cNvSpPr/>
            <p:nvPr/>
          </p:nvSpPr>
          <p:spPr>
            <a:xfrm>
              <a:off x="9301478" y="3183270"/>
              <a:ext cx="782924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4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v8</a:t>
              </a:r>
              <a:endParaRPr lang="zh-CN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F69EE65-B95F-4D03-BFF0-A9B4B03447C5}"/>
                </a:ext>
              </a:extLst>
            </p:cNvPr>
            <p:cNvSpPr/>
            <p:nvPr/>
          </p:nvSpPr>
          <p:spPr>
            <a:xfrm>
              <a:off x="9291019" y="4227293"/>
              <a:ext cx="1109733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4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v10</a:t>
              </a:r>
              <a:endParaRPr lang="zh-CN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4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>
            <a:extLst>
              <a:ext uri="{FF2B5EF4-FFF2-40B4-BE49-F238E27FC236}">
                <a16:creationId xmlns:a16="http://schemas.microsoft.com/office/drawing/2014/main" id="{36169D02-7229-4470-BD36-69A48DBE038B}"/>
              </a:ext>
            </a:extLst>
          </p:cNvPr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项目概要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1D4741C2-84E9-469C-9914-D1E9CC879438}"/>
              </a:ext>
            </a:extLst>
          </p:cNvPr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FA3D8C-A2EB-4DD0-8EE4-D69EBCAB28D8}"/>
                </a:ext>
              </a:extLst>
            </p:cNvPr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8F80DC-8F5D-4CD6-BFCA-070B28E70F52}"/>
                </a:ext>
              </a:extLst>
            </p:cNvPr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E4A59F2-9F8F-40E1-8070-BF661648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4" y="1656970"/>
            <a:ext cx="11044716" cy="2688214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D7D19F8-1CA9-41AF-813E-26C71939B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785367"/>
              </p:ext>
            </p:extLst>
          </p:nvPr>
        </p:nvGraphicFramePr>
        <p:xfrm>
          <a:off x="553923" y="4608933"/>
          <a:ext cx="10695968" cy="224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B23467B-812B-4C83-9E3C-9FE7B8094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" y="4368677"/>
            <a:ext cx="2445520" cy="696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A6FBA4-DD26-47F4-A752-6E9B7A7B8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4786" y="4450154"/>
            <a:ext cx="2445521" cy="6093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392B50-DC9D-4723-9658-A54C00A67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9442" y="4526384"/>
            <a:ext cx="1955916" cy="5440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238F4C-0885-4E4C-AB17-E6CF6EB1EA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3091" y="4503963"/>
            <a:ext cx="1422391" cy="6380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76753D6-6BD2-4D32-8396-84C7E4F5B6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4821" y="4568288"/>
            <a:ext cx="718270" cy="54403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BAB9BC-D60E-416B-83FA-06D820E1058C}"/>
              </a:ext>
            </a:extLst>
          </p:cNvPr>
          <p:cNvSpPr txBox="1"/>
          <p:nvPr/>
        </p:nvSpPr>
        <p:spPr>
          <a:xfrm>
            <a:off x="553923" y="1108585"/>
            <a:ext cx="466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探索了完整的深度学习模型开发部署流程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50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0"/>
            <a:ext cx="6336000" cy="6858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611" r="-52611"/>
            </a:stretch>
          </a:blip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053" name="矩形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0" y="1279525"/>
            <a:ext cx="6336000" cy="4389438"/>
          </a:xfrm>
          <a:prstGeom prst="rect">
            <a:avLst/>
          </a:prstGeom>
          <a:solidFill>
            <a:schemeClr val="accent1">
              <a:alpha val="76077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lnSpc>
                <a:spcPct val="90000"/>
              </a:lnSpc>
            </a:pPr>
            <a:r>
              <a:rPr lang="en-US" altLang="zh-CN" sz="1660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01</a:t>
            </a:r>
            <a:endParaRPr lang="zh-CN" altLang="zh-CN" sz="166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 bwMode="auto">
          <a:xfrm>
            <a:off x="7206884" y="2733674"/>
            <a:ext cx="5321300" cy="1390651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信号采集与处理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6477000" y="3133725"/>
            <a:ext cx="685038" cy="590550"/>
          </a:xfrm>
          <a:prstGeom prst="triangl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9B278F77-D288-419D-86FE-739700CBB380}"/>
              </a:ext>
            </a:extLst>
          </p:cNvPr>
          <p:cNvSpPr txBox="1"/>
          <p:nvPr/>
        </p:nvSpPr>
        <p:spPr>
          <a:xfrm>
            <a:off x="5154973" y="204488"/>
            <a:ext cx="188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RTL-SDR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4C15BF-0D98-03EF-C637-6F30224CF5AB}"/>
              </a:ext>
            </a:extLst>
          </p:cNvPr>
          <p:cNvSpPr txBox="1"/>
          <p:nvPr/>
        </p:nvSpPr>
        <p:spPr>
          <a:xfrm>
            <a:off x="6096000" y="1504057"/>
            <a:ext cx="57074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191B1F"/>
                </a:solidFill>
                <a:latin typeface="-apple-system"/>
              </a:rPr>
              <a:t>         </a:t>
            </a:r>
            <a:r>
              <a:rPr lang="en-US" altLang="zh-CN" sz="2200" b="0" i="0" dirty="0">
                <a:solidFill>
                  <a:srgbClr val="191B1F"/>
                </a:solidFill>
                <a:effectLst/>
                <a:latin typeface="-apple-system"/>
              </a:rPr>
              <a:t>RTL-SDR</a:t>
            </a:r>
            <a:r>
              <a:rPr lang="zh-CN" altLang="en-US" sz="2200" b="0" i="0" dirty="0">
                <a:solidFill>
                  <a:srgbClr val="191B1F"/>
                </a:solidFill>
                <a:effectLst/>
                <a:latin typeface="-apple-system"/>
              </a:rPr>
              <a:t>是 </a:t>
            </a:r>
            <a:r>
              <a:rPr lang="en-US" altLang="zh-CN" sz="2200" b="0" i="0" dirty="0">
                <a:solidFill>
                  <a:srgbClr val="191B1F"/>
                </a:solidFill>
                <a:effectLst/>
                <a:latin typeface="-apple-system"/>
              </a:rPr>
              <a:t>Realtek(</a:t>
            </a:r>
            <a:r>
              <a:rPr lang="zh-CN" altLang="en-US" sz="2200" b="0" i="0" dirty="0">
                <a:solidFill>
                  <a:srgbClr val="191B1F"/>
                </a:solidFill>
                <a:effectLst/>
                <a:latin typeface="-apple-system"/>
              </a:rPr>
              <a:t>瑞昱</a:t>
            </a:r>
            <a:r>
              <a:rPr lang="en-US" altLang="zh-CN" sz="2200" b="0" i="0" dirty="0">
                <a:solidFill>
                  <a:srgbClr val="191B1F"/>
                </a:solidFill>
                <a:effectLst/>
                <a:latin typeface="-apple-system"/>
              </a:rPr>
              <a:t>)</a:t>
            </a:r>
            <a:r>
              <a:rPr lang="zh-CN" altLang="en-US" sz="2200" b="0" i="0" dirty="0">
                <a:solidFill>
                  <a:srgbClr val="191B1F"/>
                </a:solidFill>
                <a:effectLst/>
                <a:latin typeface="-apple-system"/>
              </a:rPr>
              <a:t>公司开发的一款廉价的无线电接收设备，将该设备连接到普通计算机</a:t>
            </a:r>
            <a:r>
              <a:rPr lang="en-US" altLang="zh-CN" sz="2200" b="0" i="0" dirty="0">
                <a:solidFill>
                  <a:srgbClr val="191B1F"/>
                </a:solidFill>
                <a:effectLst/>
                <a:latin typeface="-apple-system"/>
              </a:rPr>
              <a:t>,</a:t>
            </a:r>
            <a:r>
              <a:rPr lang="zh-CN" altLang="en-US" sz="2200" b="0" i="0" dirty="0">
                <a:solidFill>
                  <a:srgbClr val="191B1F"/>
                </a:solidFill>
                <a:effectLst/>
                <a:latin typeface="-apple-system"/>
              </a:rPr>
              <a:t>就可以构成低成本的软件无线电平台。</a:t>
            </a:r>
            <a:endParaRPr lang="en-US" altLang="zh-CN" sz="2200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6676F3-76F0-C929-EFDB-E0C728EA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9" y="992074"/>
            <a:ext cx="5289630" cy="2896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291A4C-A4D9-EE7A-9A28-F503537C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66" y="3888273"/>
            <a:ext cx="4898443" cy="25641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62DA80-4024-44C7-6255-71FD43531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609" y="3815139"/>
            <a:ext cx="5919380" cy="2710375"/>
          </a:xfrm>
          <a:prstGeom prst="rect">
            <a:avLst/>
          </a:prstGeom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FEC9DA90-1D6C-47BD-80E4-D6F88BD64823}"/>
              </a:ext>
            </a:extLst>
          </p:cNvPr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硬件与软件平台</a:t>
            </a: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3A0F06F2-9C7A-4850-A1C5-369592A6B889}"/>
              </a:ext>
            </a:extLst>
          </p:cNvPr>
          <p:cNvGrpSpPr/>
          <p:nvPr/>
        </p:nvGrpSpPr>
        <p:grpSpPr>
          <a:xfrm>
            <a:off x="0" y="346928"/>
            <a:ext cx="340614" cy="390904"/>
            <a:chOff x="0" y="91440"/>
            <a:chExt cx="454152" cy="5212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EB97D0-AA89-42FC-87E5-B0373F2B2373}"/>
                </a:ext>
              </a:extLst>
            </p:cNvPr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8E3E365-73BF-47FF-9AB3-BA37C5F50BD2}"/>
                </a:ext>
              </a:extLst>
            </p:cNvPr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1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>
        <p:wipe/>
      </p:transition>
    </mc:Choice>
    <mc:Fallback xmlns="">
      <p:transition spd="slow" advTm="60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2"/>
          <p:cNvGrpSpPr/>
          <p:nvPr/>
        </p:nvGrpSpPr>
        <p:grpSpPr>
          <a:xfrm>
            <a:off x="0" y="382308"/>
            <a:ext cx="340614" cy="390904"/>
            <a:chOff x="0" y="91440"/>
            <a:chExt cx="454152" cy="521208"/>
          </a:xfrm>
        </p:grpSpPr>
        <p:sp>
          <p:nvSpPr>
            <p:cNvPr id="4" name="矩形 3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11">
            <a:extLst>
              <a:ext uri="{FF2B5EF4-FFF2-40B4-BE49-F238E27FC236}">
                <a16:creationId xmlns:a16="http://schemas.microsoft.com/office/drawing/2014/main" id="{873FB6B0-394A-0DCF-7845-0C849B52E7EB}"/>
              </a:ext>
            </a:extLst>
          </p:cNvPr>
          <p:cNvSpPr txBox="1"/>
          <p:nvPr/>
        </p:nvSpPr>
        <p:spPr>
          <a:xfrm>
            <a:off x="653306" y="361493"/>
            <a:ext cx="3423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硬件与软件平台</a:t>
            </a:r>
          </a:p>
          <a:p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B2FFF-985F-9065-C40B-5B8E8911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4" y="1155521"/>
            <a:ext cx="6157194" cy="346829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577AB81-3BB7-8F65-B1DC-D84A0E157608}"/>
              </a:ext>
            </a:extLst>
          </p:cNvPr>
          <p:cNvSpPr txBox="1"/>
          <p:nvPr/>
        </p:nvSpPr>
        <p:spPr>
          <a:xfrm>
            <a:off x="387274" y="5152103"/>
            <a:ext cx="6157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HackRF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开源硬件平台</a:t>
            </a:r>
            <a:r>
              <a:rPr lang="zh-CN" altLang="en-US" dirty="0"/>
              <a:t>，用于软件定义无线电（</a:t>
            </a:r>
            <a:r>
              <a:rPr lang="en-US" altLang="zh-CN" dirty="0"/>
              <a:t>SDR</a:t>
            </a:r>
            <a:r>
              <a:rPr lang="zh-CN" altLang="en-US" dirty="0"/>
              <a:t>）开发。它由一块可以发射和接收的广域频率范围的射频（</a:t>
            </a:r>
            <a:r>
              <a:rPr lang="en-US" altLang="zh-CN" dirty="0"/>
              <a:t>RF</a:t>
            </a:r>
            <a:r>
              <a:rPr lang="zh-CN" altLang="en-US" dirty="0"/>
              <a:t>）电路板组成，可以与各种软件结合使用，实现无线通信系统的开发、测试和实验。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E177E6E-02E5-0EC3-6185-45540577BD79}"/>
              </a:ext>
            </a:extLst>
          </p:cNvPr>
          <p:cNvSpPr txBox="1"/>
          <p:nvPr/>
        </p:nvSpPr>
        <p:spPr>
          <a:xfrm>
            <a:off x="6857160" y="197346"/>
            <a:ext cx="499422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的主要特点包括：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频率范围广泛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覆盖了从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1MHz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6GHz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的频率范围，使其适用于多种无线电通信标准和应用。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可编程和灵活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是一款完全可编程的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SDR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平台，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可以与各种软件一起使用，包括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GNU Radio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SDR#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官方提供的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库等，使得用户可以使用不同的软件工具来实现各种无线通信应用。</a:t>
            </a:r>
          </a:p>
          <a:p>
            <a:pPr algn="l">
              <a:buFont typeface="+mj-lt"/>
              <a:buAutoNum type="arabicPeriod"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开放源代码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的硬件和软件都是开源的，用户可以访问其设计文件和源代码，并根据需要进行修改和定制。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USB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接口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通过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接口连接到计算机，方便用户进行数据传输和控制。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支持多种无线电应用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：由于其灵活性和可定制性，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HackRF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可以用于许多无线电应用，包括无线电频谱监测、信号解调、无线电攻击和防御等。</a:t>
            </a:r>
          </a:p>
          <a:p>
            <a:endParaRPr lang="zh-CN" altLang="en-US" dirty="0"/>
          </a:p>
        </p:txBody>
      </p:sp>
      <p:grpSp>
        <p:nvGrpSpPr>
          <p:cNvPr id="10" name="组合 12">
            <a:extLst>
              <a:ext uri="{FF2B5EF4-FFF2-40B4-BE49-F238E27FC236}">
                <a16:creationId xmlns:a16="http://schemas.microsoft.com/office/drawing/2014/main" id="{86ABD912-DC57-45F7-B1CA-7F08684C7208}"/>
              </a:ext>
            </a:extLst>
          </p:cNvPr>
          <p:cNvGrpSpPr/>
          <p:nvPr/>
        </p:nvGrpSpPr>
        <p:grpSpPr>
          <a:xfrm>
            <a:off x="0" y="346928"/>
            <a:ext cx="340614" cy="390904"/>
            <a:chOff x="0" y="91440"/>
            <a:chExt cx="454152" cy="52120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17A838-0C80-49A8-92B4-4E3A73D8E94E}"/>
                </a:ext>
              </a:extLst>
            </p:cNvPr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7430E6A-6935-4213-9C04-856467E3646F}"/>
                </a:ext>
              </a:extLst>
            </p:cNvPr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26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378714" y="346928"/>
            <a:ext cx="3423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硬件与软件平台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0" y="346928"/>
            <a:ext cx="340614" cy="390904"/>
            <a:chOff x="0" y="91440"/>
            <a:chExt cx="454152" cy="521208"/>
          </a:xfrm>
        </p:grpSpPr>
        <p:sp>
          <p:nvSpPr>
            <p:cNvPr id="7" name="矩形 6"/>
            <p:cNvSpPr/>
            <p:nvPr/>
          </p:nvSpPr>
          <p:spPr>
            <a:xfrm>
              <a:off x="0" y="91440"/>
              <a:ext cx="301752" cy="521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1752" y="91440"/>
              <a:ext cx="152400" cy="521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7FAC41-D3EC-4743-94A9-4C69D8087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13" y="1005327"/>
            <a:ext cx="6120417" cy="21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1969CB-9D97-4FFF-88CB-B1CD76A96968}"/>
              </a:ext>
            </a:extLst>
          </p:cNvPr>
          <p:cNvSpPr txBox="1"/>
          <p:nvPr/>
        </p:nvSpPr>
        <p:spPr>
          <a:xfrm>
            <a:off x="226314" y="1005327"/>
            <a:ext cx="2031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</a:rPr>
              <a:t>HackRF One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5A10CB-6C23-4ECC-BC5B-E7FAD8732119}"/>
              </a:ext>
            </a:extLst>
          </p:cNvPr>
          <p:cNvSpPr txBox="1"/>
          <p:nvPr/>
        </p:nvSpPr>
        <p:spPr>
          <a:xfrm>
            <a:off x="378714" y="1450517"/>
            <a:ext cx="6032246" cy="2287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集成了射频链路所需的所有关键模块，包括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MCU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CPLD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ADC/DAC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、射频收发器、混频器、时钟产生器和射频单元。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能实现射频信号到中频的频谱搬移、模数转换、调制解调和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USB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数据通信等功能。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支持采样速率：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2 Mbps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至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20 Mbps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（正交）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ADC/DAC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采样分辨率：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8bit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范围：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1MHz - 6GHz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B920ED-6A45-47FD-AB55-5D091DADABC0}"/>
              </a:ext>
            </a:extLst>
          </p:cNvPr>
          <p:cNvSpPr txBox="1"/>
          <p:nvPr/>
        </p:nvSpPr>
        <p:spPr>
          <a:xfrm>
            <a:off x="283464" y="3809627"/>
            <a:ext cx="1898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</a:rPr>
              <a:t>GNU Radio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1BE764-D0EC-4842-B522-735B6E288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85" y="3759990"/>
            <a:ext cx="2445520" cy="6965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F0AF9F2-D387-4F61-B060-94CFAD7907B3}"/>
              </a:ext>
            </a:extLst>
          </p:cNvPr>
          <p:cNvSpPr txBox="1"/>
          <p:nvPr/>
        </p:nvSpPr>
        <p:spPr>
          <a:xfrm>
            <a:off x="7791573" y="3173394"/>
            <a:ext cx="2445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HackRF One </a:t>
            </a:r>
            <a:r>
              <a:rPr lang="zh-CN" altLang="en-US" sz="1600" dirty="0"/>
              <a:t>系统框图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9568A7-9719-44A1-931C-5A463AD7FB80}"/>
              </a:ext>
            </a:extLst>
          </p:cNvPr>
          <p:cNvSpPr txBox="1"/>
          <p:nvPr/>
        </p:nvSpPr>
        <p:spPr>
          <a:xfrm>
            <a:off x="340614" y="4179806"/>
            <a:ext cx="6096000" cy="1647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开源的软件无线电（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SDR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）处理平台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集成了大量无线信号处理工具包，使用封装的信号处理块来实现软件无线电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在与前端射频硬件连接后，可以通过搭建流图的方式，实现对信号的实时接收、处理和记录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7848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SECTIONID" val="552,553,"/>
  <p:tag name="MH_CONTENTSID" val="55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" val="2016091309185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文本框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" val="20160913091853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文本框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" val="2016091309185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文本框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" val="20160913091853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矩形 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13091853"/>
  <p:tag name="MH_LIBRARY" val="GRAPHIC"/>
  <p:tag name="MH_ORDER" val="文本框 3"/>
</p:tagLst>
</file>

<file path=ppt/theme/theme1.xml><?xml version="1.0" encoding="utf-8"?>
<a:theme xmlns:a="http://schemas.openxmlformats.org/drawingml/2006/main" name="Office Theme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2862</TotalTime>
  <Words>1581</Words>
  <Application>Microsoft Office PowerPoint</Application>
  <PresentationFormat>宽屏</PresentationFormat>
  <Paragraphs>207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-apple-system</vt:lpstr>
      <vt:lpstr>等线</vt:lpstr>
      <vt:lpstr>黑体</vt:lpstr>
      <vt:lpstr>思源黑体 CN Bold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与企鹅男孩 美人鱼战士</cp:lastModifiedBy>
  <cp:revision>44</cp:revision>
  <dcterms:created xsi:type="dcterms:W3CDTF">2016-03-18T06:16:00Z</dcterms:created>
  <dcterms:modified xsi:type="dcterms:W3CDTF">2024-05-17T03:09:43Z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